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1.svg" ContentType="image/svg+xml"/>
  <Override PartName="/ppt/media/image2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3"/>
    <p:sldId id="257" r:id="rId4"/>
    <p:sldId id="267" r:id="rId5"/>
    <p:sldId id="346" r:id="rId6"/>
    <p:sldId id="269" r:id="rId8"/>
    <p:sldId id="270" r:id="rId9"/>
    <p:sldId id="325" r:id="rId10"/>
    <p:sldId id="307" r:id="rId11"/>
    <p:sldId id="271" r:id="rId12"/>
    <p:sldId id="272" r:id="rId13"/>
    <p:sldId id="345" r:id="rId14"/>
    <p:sldId id="326" r:id="rId15"/>
    <p:sldId id="285" r:id="rId16"/>
  </p:sldIdLst>
  <p:sldSz cx="12192000" cy="6858000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231815"/>
    <a:srgbClr val="595757"/>
    <a:srgbClr val="898989"/>
    <a:srgbClr val="B5B5B6"/>
    <a:srgbClr val="DCDDDD"/>
    <a:srgbClr val="80BD0A"/>
    <a:srgbClr val="00A6F9"/>
    <a:srgbClr val="9D9F9D"/>
    <a:srgbClr val="A88E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4" d="100"/>
          <a:sy n="94" d="100"/>
        </p:scale>
        <p:origin x="66" y="111"/>
      </p:cViewPr>
      <p:guideLst>
        <p:guide orient="horz" pos="2320"/>
        <p:guide pos="38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90204" pitchFamily="34" charset="0"/>
              </a:rPr>
            </a:fld>
            <a:endParaRPr lang="zh-CN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90204" pitchFamily="34" charset="0"/>
              </a:rPr>
            </a:fld>
            <a:endParaRPr lang="zh-CN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4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90204" pitchFamily="34" charset="0"/>
              </a:rPr>
            </a:fld>
            <a:endParaRPr lang="zh-CN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gradFill>
          <a:gsLst>
            <a:gs pos="0">
              <a:srgbClr val="00A6F9"/>
            </a:gs>
            <a:gs pos="100000">
              <a:srgbClr val="81BD0A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90204" pitchFamily="34" charset="0"/>
              </a:rPr>
            </a:fld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7" name="矩形 6"/>
          <p:cNvSpPr/>
          <p:nvPr userDrawn="1"/>
        </p:nvSpPr>
        <p:spPr>
          <a:xfrm>
            <a:off x="0" y="1097915"/>
            <a:ext cx="12192000" cy="5760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90204" pitchFamily="34" charset="0"/>
              </a:rPr>
            </a:fld>
            <a:endParaRPr lang="zh-CN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90204" pitchFamily="34" charset="0"/>
              </a:rPr>
            </a:fld>
            <a:endParaRPr lang="zh-CN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90204" pitchFamily="34" charset="0"/>
              </a:rPr>
            </a:fld>
            <a:endParaRPr lang="zh-CN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90204" pitchFamily="34" charset="0"/>
              </a:rPr>
            </a:fld>
            <a:endParaRPr lang="zh-CN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90204" pitchFamily="34" charset="0"/>
              </a:rPr>
            </a:fld>
            <a:endParaRPr lang="zh-CN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90204" pitchFamily="34" charset="0"/>
              </a:rPr>
            </a:fld>
            <a:endParaRPr lang="zh-CN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90204" pitchFamily="34" charset="0"/>
              </a:rPr>
            </a:fld>
            <a:endParaRPr lang="zh-CN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9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90204" pitchFamily="34" charset="0"/>
              </a:rPr>
            </a:fld>
            <a:endParaRPr lang="zh-CN" altLang="en-US">
              <a:latin typeface="Arial" panose="020B060402020209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2.svg"/><Relationship Id="rId1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hyperlink" Target="openharmony-tm@openatom.org" TargetMode="External"/><Relationship Id="rId1" Type="http://schemas.openxmlformats.org/officeDocument/2006/relationships/hyperlink" Target="http://www.openharmony.cn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.png"/><Relationship Id="rId3" Type="http://schemas.openxmlformats.org/officeDocument/2006/relationships/image" Target="../media/image2.png"/><Relationship Id="rId2" Type="http://schemas.openxmlformats.org/officeDocument/2006/relationships/image" Target="../media/image1.svg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A6F9"/>
            </a:gs>
            <a:gs pos="100000">
              <a:srgbClr val="81BD0A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973898" y="3014028"/>
            <a:ext cx="8244205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4800" b="1">
                <a:solidFill>
                  <a:schemeClr val="bg1"/>
                </a:solidFill>
                <a:latin typeface="Source Han Sans CN Bold" panose="020B0600000000000000" charset="-122"/>
                <a:ea typeface="Source Han Sans CN Bold" panose="020B0600000000000000" charset="-122"/>
                <a:cs typeface="HarmonyOS Sans" panose="00000200000000000000" charset="0"/>
              </a:rPr>
              <a:t>OpenHarmony</a:t>
            </a:r>
            <a:r>
              <a:rPr lang="zh-CN" altLang="en-US" sz="4800" b="1">
                <a:solidFill>
                  <a:schemeClr val="bg1"/>
                </a:solidFill>
                <a:latin typeface="Source Han Sans CN Bold" panose="020B0600000000000000" charset="-122"/>
                <a:ea typeface="Source Han Sans CN Bold" panose="020B0600000000000000" charset="-122"/>
                <a:sym typeface="+mn-ea"/>
              </a:rPr>
              <a:t>品牌基础规范</a:t>
            </a:r>
            <a:endParaRPr lang="zh-CN" altLang="en-US" sz="4800" b="1">
              <a:solidFill>
                <a:schemeClr val="bg1"/>
              </a:solidFill>
              <a:latin typeface="Source Han Sans CN Bold" panose="020B0600000000000000" charset="-122"/>
              <a:ea typeface="Source Han Sans CN Bold" panose="020B0600000000000000" charset="-122"/>
              <a:cs typeface="HarmonyOS Sans" panose="00000200000000000000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79425" y="6309360"/>
            <a:ext cx="961326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150000"/>
              </a:lnSpc>
            </a:pPr>
            <a:r>
              <a:rPr lang="zh-CN" altLang="en-US" sz="8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开放原子开源基金会享有OpenHarmony项目相关的所有商标及标识的知识产权及合法权益。以下为第三方正确使用OpenHarmony品牌的基础规范。                                    版本号: </a:t>
            </a:r>
            <a:r>
              <a:rPr lang="en-US" altLang="zh-CN" sz="8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2</a:t>
            </a:r>
            <a:r>
              <a:rPr lang="zh-CN" altLang="en-US" sz="8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.0            发布时间: 202</a:t>
            </a:r>
            <a:r>
              <a:rPr lang="en-US" altLang="zh-CN" sz="8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2</a:t>
            </a:r>
            <a:r>
              <a:rPr lang="zh-CN" altLang="en-US" sz="8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年</a:t>
            </a:r>
            <a:r>
              <a:rPr lang="en-US" altLang="zh-CN" sz="8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9</a:t>
            </a:r>
            <a:r>
              <a:rPr lang="zh-CN" altLang="en-US" sz="8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月</a:t>
            </a:r>
            <a:r>
              <a:rPr lang="en-US" altLang="zh-CN" sz="8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1</a:t>
            </a:r>
            <a:r>
              <a:rPr lang="en-US" sz="8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6</a:t>
            </a:r>
            <a:r>
              <a:rPr lang="zh-CN" altLang="en-US" sz="8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日</a:t>
            </a:r>
            <a:endParaRPr lang="zh-CN" altLang="en-US" sz="800">
              <a:solidFill>
                <a:schemeClr val="bg1"/>
              </a:solidFill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</p:txBody>
      </p:sp>
      <p:pic>
        <p:nvPicPr>
          <p:cNvPr id="9" name="图片 8" descr="资源 3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3730" y="517525"/>
            <a:ext cx="2449830" cy="51752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60000" y="360000"/>
            <a:ext cx="12833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1.</a:t>
            </a:r>
            <a:r>
              <a:rPr lang="en-US" altLang="zh-CN" sz="24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6</a:t>
            </a:r>
            <a:r>
              <a:rPr lang="zh-CN" altLang="en-US" sz="24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 字体</a:t>
            </a:r>
            <a:endParaRPr lang="zh-CN" altLang="en-US" sz="2400">
              <a:solidFill>
                <a:schemeClr val="bg1"/>
              </a:solidFill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35870" y="1368000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>
                <a:latin typeface="Source Han Sans CN Regular" panose="020B0600000000000000" charset="-122"/>
                <a:ea typeface="Source Han Sans CN Regular" panose="020B0600000000000000" charset="-122"/>
                <a:cs typeface="微软雅黑" panose="020B0503020204020204" charset="-122"/>
                <a:sym typeface="+mn-ea"/>
              </a:rPr>
              <a:t>品牌专用字体</a:t>
            </a:r>
            <a:endParaRPr lang="zh-CN" altLang="en-US">
              <a:latin typeface="Source Han Sans CN Regular" panose="020B0600000000000000" charset="-122"/>
              <a:ea typeface="Source Han Sans CN Regular" panose="020B0600000000000000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35915" y="1844675"/>
            <a:ext cx="286956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品牌专用字体是品牌视觉体系中的一个重要视觉元素，规范统一使用品牌专用字体能够塑造一致的品牌体验，成功积累品牌资产。品牌专用字体为品牌的首选字体，适用于所有的传播渠道。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3599815" y="1583690"/>
            <a:ext cx="791972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3528060" y="1844675"/>
            <a:ext cx="690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</a:rPr>
              <a:t>专用字体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623310" y="2574925"/>
            <a:ext cx="1859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latin typeface="jf-openhuninn-1.1" panose="020F0500000000000000" charset="-120"/>
                <a:ea typeface="jf-openhuninn-1.1" panose="020F0500000000000000" charset="-120"/>
                <a:cs typeface="jf-openhuninn-1.1" panose="020F0500000000000000" charset="-120"/>
              </a:rPr>
              <a:t>jf open 粉圓 1.1</a:t>
            </a:r>
            <a:endParaRPr lang="zh-CN" altLang="en-US">
              <a:latin typeface="jf-openhuninn-1.1" panose="020F0500000000000000" charset="-120"/>
              <a:ea typeface="jf-openhuninn-1.1" panose="020F0500000000000000" charset="-120"/>
              <a:cs typeface="jf-openhuninn-1.1" panose="020F0500000000000000" charset="-12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816090" y="2277110"/>
            <a:ext cx="4211955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>
                <a:latin typeface="jf-openhuninn-1.1" panose="020F0500000000000000" charset="-120"/>
                <a:ea typeface="jf-openhuninn-1.1" panose="020F0500000000000000" charset="-120"/>
              </a:rPr>
              <a:t>ABCDEFGHIJKLMNOPQRSTUVWXYZ</a:t>
            </a:r>
            <a:endParaRPr lang="en-US" altLang="zh-CN">
              <a:latin typeface="jf-openhuninn-1.1" panose="020F0500000000000000" charset="-120"/>
              <a:ea typeface="jf-openhuninn-1.1" panose="020F0500000000000000" charset="-120"/>
            </a:endParaRPr>
          </a:p>
          <a:p>
            <a:pPr algn="l"/>
            <a:r>
              <a:rPr lang="zh-CN" altLang="en-US">
                <a:latin typeface="jf-openhuninn-1.1" panose="020F0500000000000000" charset="-120"/>
                <a:ea typeface="jf-openhuninn-1.1" panose="020F0500000000000000" charset="-120"/>
              </a:rPr>
              <a:t>abcdefghijklmnopqrstuvwxyz</a:t>
            </a:r>
            <a:endParaRPr lang="zh-CN" altLang="en-US">
              <a:latin typeface="jf-openhuninn-1.1" panose="020F0500000000000000" charset="-120"/>
              <a:ea typeface="jf-openhuninn-1.1" panose="020F0500000000000000" charset="-120"/>
            </a:endParaRPr>
          </a:p>
          <a:p>
            <a:pPr algn="l"/>
            <a:r>
              <a:rPr lang="zh-CN" altLang="en-US">
                <a:latin typeface="jf-openhuninn-1.1" panose="020F0500000000000000" charset="-120"/>
                <a:ea typeface="jf-openhuninn-1.1" panose="020F0500000000000000" charset="-120"/>
              </a:rPr>
              <a:t>1234567890@#$%&amp;*</a:t>
            </a:r>
            <a:endParaRPr lang="zh-CN" altLang="en-US">
              <a:latin typeface="jf-openhuninn-1.1" panose="020F0500000000000000" charset="-120"/>
              <a:ea typeface="jf-openhuninn-1.1" panose="020F0500000000000000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60000" y="360000"/>
            <a:ext cx="31121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1.</a:t>
            </a:r>
            <a:r>
              <a:rPr lang="en-US" altLang="zh-CN" sz="24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7</a:t>
            </a:r>
            <a:r>
              <a:rPr lang="zh-CN" altLang="en-US" sz="24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 合作伙伴联合应用</a:t>
            </a:r>
            <a:endParaRPr lang="zh-CN" altLang="en-US" sz="2400">
              <a:solidFill>
                <a:schemeClr val="bg1"/>
              </a:solidFill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35870" y="1368000"/>
            <a:ext cx="2240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>
                <a:latin typeface="Source Han Sans CN Regular" panose="020B0600000000000000" charset="-122"/>
                <a:ea typeface="Source Han Sans CN Regular" panose="020B0600000000000000" charset="-122"/>
                <a:cs typeface="微软雅黑" panose="020B0503020204020204" charset="-122"/>
                <a:sym typeface="+mn-ea"/>
              </a:rPr>
              <a:t>与合作伙伴联合标志</a:t>
            </a:r>
            <a:endParaRPr lang="zh-CN" altLang="en-US">
              <a:latin typeface="Source Han Sans CN Regular" panose="020B0600000000000000" charset="-122"/>
              <a:ea typeface="Source Han Sans CN Regular" panose="020B0600000000000000" charset="-122"/>
              <a:cs typeface="微软雅黑" panose="020B0503020204020204" charset="-122"/>
              <a:sym typeface="+mn-ea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3600000" y="1584000"/>
            <a:ext cx="7920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5257350" y="5866765"/>
            <a:ext cx="488315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>
                <a:solidFill>
                  <a:srgbClr val="C00000"/>
                </a:solidFill>
                <a:latin typeface="Source Han Sans CN Regular" panose="020B0600000000000000" charset="-122"/>
                <a:ea typeface="Source Han Sans CN Regular" panose="020B0600000000000000" charset="-122"/>
              </a:rPr>
              <a:t>5mm</a:t>
            </a:r>
            <a:endParaRPr lang="en-US" altLang="zh-CN" sz="1000">
              <a:solidFill>
                <a:srgbClr val="C00000"/>
              </a:solidFill>
              <a:latin typeface="Source Han Sans CN Regular" panose="020B0600000000000000" charset="-122"/>
              <a:ea typeface="Source Han Sans CN Regular" panose="020B0600000000000000" charset="-122"/>
            </a:endParaRPr>
          </a:p>
        </p:txBody>
      </p:sp>
      <p:cxnSp>
        <p:nvCxnSpPr>
          <p:cNvPr id="27" name="直接连接符 26"/>
          <p:cNvCxnSpPr/>
          <p:nvPr/>
        </p:nvCxnSpPr>
        <p:spPr>
          <a:xfrm>
            <a:off x="5880735" y="5913755"/>
            <a:ext cx="0" cy="180000"/>
          </a:xfrm>
          <a:prstGeom prst="line">
            <a:avLst/>
          </a:prstGeom>
          <a:ln w="127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>
            <a:off x="5880735" y="5913755"/>
            <a:ext cx="185420" cy="0"/>
          </a:xfrm>
          <a:prstGeom prst="line">
            <a:avLst/>
          </a:prstGeom>
          <a:ln w="127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>
            <a:off x="5880735" y="6093460"/>
            <a:ext cx="185420" cy="0"/>
          </a:xfrm>
          <a:prstGeom prst="line">
            <a:avLst/>
          </a:prstGeom>
          <a:ln w="127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29"/>
          <p:cNvSpPr txBox="1"/>
          <p:nvPr/>
        </p:nvSpPr>
        <p:spPr>
          <a:xfrm>
            <a:off x="3600000" y="5464810"/>
            <a:ext cx="690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</a:rPr>
              <a:t>最小尺寸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</a:endParaRPr>
          </a:p>
        </p:txBody>
      </p:sp>
      <p:cxnSp>
        <p:nvCxnSpPr>
          <p:cNvPr id="31" name="直接连接符 30"/>
          <p:cNvCxnSpPr/>
          <p:nvPr/>
        </p:nvCxnSpPr>
        <p:spPr>
          <a:xfrm>
            <a:off x="3600000" y="5171115"/>
            <a:ext cx="7920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组合 34"/>
          <p:cNvGrpSpPr/>
          <p:nvPr/>
        </p:nvGrpSpPr>
        <p:grpSpPr>
          <a:xfrm>
            <a:off x="6170295" y="5920740"/>
            <a:ext cx="1705610" cy="165735"/>
            <a:chOff x="8610" y="5504"/>
            <a:chExt cx="7019" cy="682"/>
          </a:xfrm>
        </p:grpSpPr>
        <p:pic>
          <p:nvPicPr>
            <p:cNvPr id="36" name="图片 35" descr="开源中国-logo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12859" y="5504"/>
              <a:ext cx="2770" cy="680"/>
            </a:xfrm>
            <a:prstGeom prst="rect">
              <a:avLst/>
            </a:prstGeom>
          </p:spPr>
        </p:pic>
        <p:cxnSp>
          <p:nvCxnSpPr>
            <p:cNvPr id="37" name="直接连接符 36"/>
            <p:cNvCxnSpPr/>
            <p:nvPr/>
          </p:nvCxnSpPr>
          <p:spPr>
            <a:xfrm>
              <a:off x="12346" y="5505"/>
              <a:ext cx="0" cy="68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8" name="图片 37" descr="资源 1@4x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610" y="5504"/>
              <a:ext cx="3226" cy="682"/>
            </a:xfrm>
            <a:prstGeom prst="rect">
              <a:avLst/>
            </a:prstGeom>
          </p:spPr>
        </p:pic>
      </p:grpSp>
      <p:grpSp>
        <p:nvGrpSpPr>
          <p:cNvPr id="130" name="组合 129"/>
          <p:cNvGrpSpPr/>
          <p:nvPr/>
        </p:nvGrpSpPr>
        <p:grpSpPr>
          <a:xfrm>
            <a:off x="5372100" y="2094865"/>
            <a:ext cx="4915535" cy="918845"/>
            <a:chOff x="8381" y="3446"/>
            <a:chExt cx="7741" cy="1447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11607" y="3446"/>
              <a:ext cx="0" cy="1261"/>
            </a:xfrm>
            <a:prstGeom prst="line">
              <a:avLst/>
            </a:prstGeom>
            <a:ln>
              <a:solidFill>
                <a:srgbClr val="C0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8467" y="3715"/>
              <a:ext cx="7655" cy="0"/>
            </a:xfrm>
            <a:prstGeom prst="line">
              <a:avLst/>
            </a:prstGeom>
            <a:ln>
              <a:solidFill>
                <a:srgbClr val="C0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8465" y="4395"/>
              <a:ext cx="7651" cy="0"/>
            </a:xfrm>
            <a:prstGeom prst="line">
              <a:avLst/>
            </a:prstGeom>
            <a:ln>
              <a:solidFill>
                <a:srgbClr val="C0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" name="图片 1" descr="开源中国-logo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12976" y="3714"/>
              <a:ext cx="2770" cy="680"/>
            </a:xfrm>
            <a:prstGeom prst="rect">
              <a:avLst/>
            </a:prstGeom>
          </p:spPr>
        </p:pic>
        <p:cxnSp>
          <p:nvCxnSpPr>
            <p:cNvPr id="14" name="直接连接符 13"/>
            <p:cNvCxnSpPr/>
            <p:nvPr/>
          </p:nvCxnSpPr>
          <p:spPr>
            <a:xfrm>
              <a:off x="12976" y="3447"/>
              <a:ext cx="0" cy="1260"/>
            </a:xfrm>
            <a:prstGeom prst="line">
              <a:avLst/>
            </a:prstGeom>
            <a:ln>
              <a:solidFill>
                <a:srgbClr val="C0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15746" y="3714"/>
              <a:ext cx="0" cy="680"/>
            </a:xfrm>
            <a:prstGeom prst="line">
              <a:avLst/>
            </a:prstGeom>
            <a:ln>
              <a:solidFill>
                <a:srgbClr val="C0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文本框 18"/>
            <p:cNvSpPr txBox="1"/>
            <p:nvPr/>
          </p:nvSpPr>
          <p:spPr>
            <a:xfrm>
              <a:off x="15707" y="3862"/>
              <a:ext cx="409" cy="3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>
                  <a:solidFill>
                    <a:srgbClr val="C00000"/>
                  </a:solidFill>
                  <a:latin typeface="Source Han Sans CN Regular" panose="020B0600000000000000" charset="-122"/>
                  <a:ea typeface="Source Han Sans CN Regular" panose="020B0600000000000000" charset="-122"/>
                </a:rPr>
                <a:t>A</a:t>
              </a:r>
              <a:endParaRPr lang="en-US" altLang="zh-CN" sz="1000">
                <a:solidFill>
                  <a:srgbClr val="C00000"/>
                </a:solidFill>
                <a:latin typeface="Source Han Sans CN Regular" panose="020B0600000000000000" charset="-122"/>
                <a:ea typeface="Source Han Sans CN Regular" panose="020B0600000000000000" charset="-122"/>
              </a:endParaRPr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12296" y="3715"/>
              <a:ext cx="0" cy="68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" name="图片 19" descr="资源 1@4x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81" y="3714"/>
              <a:ext cx="3226" cy="682"/>
            </a:xfrm>
            <a:prstGeom prst="rect">
              <a:avLst/>
            </a:prstGeom>
          </p:spPr>
        </p:pic>
        <p:cxnSp>
          <p:nvCxnSpPr>
            <p:cNvPr id="22" name="直接连接符 21"/>
            <p:cNvCxnSpPr/>
            <p:nvPr/>
          </p:nvCxnSpPr>
          <p:spPr>
            <a:xfrm>
              <a:off x="11615" y="4507"/>
              <a:ext cx="1361" cy="0"/>
            </a:xfrm>
            <a:prstGeom prst="line">
              <a:avLst/>
            </a:prstGeom>
            <a:ln>
              <a:solidFill>
                <a:srgbClr val="C0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文本框 22"/>
            <p:cNvSpPr txBox="1"/>
            <p:nvPr/>
          </p:nvSpPr>
          <p:spPr>
            <a:xfrm>
              <a:off x="12036" y="4507"/>
              <a:ext cx="520" cy="3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1000">
                  <a:solidFill>
                    <a:srgbClr val="C00000"/>
                  </a:solidFill>
                  <a:latin typeface="Source Han Sans CN Regular" panose="020B0600000000000000" charset="-122"/>
                  <a:ea typeface="Source Han Sans CN Regular" panose="020B0600000000000000" charset="-122"/>
                </a:rPr>
                <a:t>2A</a:t>
              </a:r>
              <a:endParaRPr lang="en-US" altLang="zh-CN" sz="1000">
                <a:solidFill>
                  <a:srgbClr val="C00000"/>
                </a:solidFill>
                <a:latin typeface="Source Han Sans CN Regular" panose="020B0600000000000000" charset="-122"/>
                <a:ea typeface="Source Han Sans CN Regular" panose="020B0600000000000000" charset="-122"/>
              </a:endParaRPr>
            </a:p>
          </p:txBody>
        </p:sp>
      </p:grpSp>
      <p:pic>
        <p:nvPicPr>
          <p:cNvPr id="109" name="图片 108" descr="资源 1@4x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66155" y="3898900"/>
            <a:ext cx="1419225" cy="720090"/>
          </a:xfrm>
          <a:prstGeom prst="rect">
            <a:avLst/>
          </a:prstGeom>
        </p:spPr>
      </p:pic>
      <p:cxnSp>
        <p:nvCxnSpPr>
          <p:cNvPr id="111" name="直接连接符 110"/>
          <p:cNvCxnSpPr/>
          <p:nvPr/>
        </p:nvCxnSpPr>
        <p:spPr>
          <a:xfrm>
            <a:off x="5375275" y="3898265"/>
            <a:ext cx="4860925" cy="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接连接符 111"/>
          <p:cNvCxnSpPr/>
          <p:nvPr/>
        </p:nvCxnSpPr>
        <p:spPr>
          <a:xfrm>
            <a:off x="5375275" y="4619625"/>
            <a:ext cx="4860925" cy="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接连接符 112"/>
          <p:cNvCxnSpPr/>
          <p:nvPr/>
        </p:nvCxnSpPr>
        <p:spPr>
          <a:xfrm>
            <a:off x="7485380" y="3783965"/>
            <a:ext cx="0" cy="105029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接连接符 113"/>
          <p:cNvCxnSpPr/>
          <p:nvPr/>
        </p:nvCxnSpPr>
        <p:spPr>
          <a:xfrm>
            <a:off x="8213725" y="3769995"/>
            <a:ext cx="0" cy="106426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接连接符 114"/>
          <p:cNvCxnSpPr/>
          <p:nvPr/>
        </p:nvCxnSpPr>
        <p:spPr>
          <a:xfrm>
            <a:off x="9025890" y="3895090"/>
            <a:ext cx="0" cy="728345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接连接符 115"/>
          <p:cNvCxnSpPr/>
          <p:nvPr/>
        </p:nvCxnSpPr>
        <p:spPr>
          <a:xfrm rot="16200000">
            <a:off x="7849235" y="4335780"/>
            <a:ext cx="0" cy="728345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接连接符 116"/>
          <p:cNvCxnSpPr/>
          <p:nvPr/>
        </p:nvCxnSpPr>
        <p:spPr>
          <a:xfrm>
            <a:off x="7849870" y="3898265"/>
            <a:ext cx="0" cy="715645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文本框 117"/>
          <p:cNvSpPr txBox="1"/>
          <p:nvPr/>
        </p:nvSpPr>
        <p:spPr>
          <a:xfrm>
            <a:off x="9025890" y="4136390"/>
            <a:ext cx="259715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1000">
                <a:solidFill>
                  <a:srgbClr val="C00000"/>
                </a:solidFill>
                <a:latin typeface="Source Han Sans CN Regular" panose="020B0600000000000000" charset="-122"/>
                <a:ea typeface="Source Han Sans CN Regular" panose="020B0600000000000000" charset="-122"/>
              </a:rPr>
              <a:t>A</a:t>
            </a:r>
            <a:endParaRPr lang="en-US" altLang="zh-CN" sz="1000">
              <a:solidFill>
                <a:srgbClr val="C00000"/>
              </a:solidFill>
              <a:latin typeface="Source Han Sans CN Regular" panose="020B0600000000000000" charset="-122"/>
              <a:ea typeface="Source Han Sans CN Regular" panose="020B0600000000000000" charset="-122"/>
            </a:endParaRPr>
          </a:p>
        </p:txBody>
      </p:sp>
      <p:sp>
        <p:nvSpPr>
          <p:cNvPr id="119" name="文本框 118"/>
          <p:cNvSpPr txBox="1"/>
          <p:nvPr/>
        </p:nvSpPr>
        <p:spPr>
          <a:xfrm>
            <a:off x="7719695" y="4686935"/>
            <a:ext cx="259715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1000">
                <a:solidFill>
                  <a:srgbClr val="C00000"/>
                </a:solidFill>
                <a:latin typeface="Source Han Sans CN Regular" panose="020B0600000000000000" charset="-122"/>
                <a:ea typeface="Source Han Sans CN Regular" panose="020B0600000000000000" charset="-122"/>
              </a:rPr>
              <a:t>A</a:t>
            </a:r>
            <a:endParaRPr lang="en-US" altLang="zh-CN" sz="1000">
              <a:solidFill>
                <a:srgbClr val="C00000"/>
              </a:solidFill>
              <a:latin typeface="Source Han Sans CN Regular" panose="020B0600000000000000" charset="-122"/>
              <a:ea typeface="Source Han Sans CN Regular" panose="020B0600000000000000" charset="-122"/>
            </a:endParaRPr>
          </a:p>
        </p:txBody>
      </p:sp>
      <p:sp>
        <p:nvSpPr>
          <p:cNvPr id="126" name="文本框 125"/>
          <p:cNvSpPr txBox="1"/>
          <p:nvPr/>
        </p:nvSpPr>
        <p:spPr>
          <a:xfrm>
            <a:off x="3600635" y="1943735"/>
            <a:ext cx="690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</a:rPr>
              <a:t>横版组合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</a:endParaRPr>
          </a:p>
        </p:txBody>
      </p:sp>
      <p:sp>
        <p:nvSpPr>
          <p:cNvPr id="127" name="文本框 126"/>
          <p:cNvSpPr txBox="1"/>
          <p:nvPr/>
        </p:nvSpPr>
        <p:spPr>
          <a:xfrm>
            <a:off x="3600635" y="3683000"/>
            <a:ext cx="690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</a:rPr>
              <a:t>竖版组合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</a:endParaRPr>
          </a:p>
        </p:txBody>
      </p:sp>
      <p:cxnSp>
        <p:nvCxnSpPr>
          <p:cNvPr id="128" name="直接连接符 127"/>
          <p:cNvCxnSpPr/>
          <p:nvPr/>
        </p:nvCxnSpPr>
        <p:spPr>
          <a:xfrm>
            <a:off x="3600635" y="3289610"/>
            <a:ext cx="7920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文本框 130"/>
          <p:cNvSpPr txBox="1"/>
          <p:nvPr/>
        </p:nvSpPr>
        <p:spPr>
          <a:xfrm>
            <a:off x="335915" y="1800225"/>
            <a:ext cx="2869565" cy="30918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在主品牌与合作伙伴及客户品牌组合中，使用主品牌联合标志。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>
              <a:lnSpc>
                <a:spcPct val="150000"/>
              </a:lnSpc>
            </a:pP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横版组合中，将应用合作伙伴标志的高度设为A（见右图），则主品牌与应用合作伙伴标志距离为</a:t>
            </a:r>
            <a:r>
              <a:rPr lang="en-US" altLang="zh-CN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2A</a:t>
            </a: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。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>
              <a:lnSpc>
                <a:spcPct val="150000"/>
              </a:lnSpc>
            </a:pP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竖版组合中，将应用合作伙伴标志的高度设为A（见右图），则主品牌与应用合作伙伴标志距离为</a:t>
            </a:r>
            <a:r>
              <a:rPr lang="en-US" altLang="zh-CN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A</a:t>
            </a: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。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  <a:sym typeface="+mn-ea"/>
            </a:endParaRPr>
          </a:p>
          <a:p>
            <a:pPr>
              <a:lnSpc>
                <a:spcPct val="150000"/>
              </a:lnSpc>
            </a:pP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主品牌联合标志组合的整体高度建议不小于</a:t>
            </a:r>
            <a:r>
              <a:rPr lang="en-US" altLang="zh-CN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5</a:t>
            </a: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mm。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</p:txBody>
      </p:sp>
      <p:pic>
        <p:nvPicPr>
          <p:cNvPr id="147" name="图片 146" descr="资源 1@4x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13725" y="3898900"/>
            <a:ext cx="812165" cy="72453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360200" y="1367565"/>
            <a:ext cx="11003915" cy="1245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开放原子开源基金会作为中立、开放、非营利的慈善组织，享有OpenHarmony项目相关的所有商标及标志的知识产权及合法权益。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为维护OpenHarmony品牌的合法商誉和品牌价值，特拟制并公示《OpenHarmony品牌使用指南》，</a:t>
            </a:r>
            <a:r>
              <a:rPr lang="zh-CN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详见</a:t>
            </a:r>
            <a:r>
              <a:rPr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官方网站</a:t>
            </a:r>
            <a:r>
              <a:rPr lang="zh-CN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（</a:t>
            </a:r>
            <a:r>
              <a:rPr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  <a:hlinkClick r:id="rId1"/>
              </a:rPr>
              <a:t>www.openharmony.cn</a:t>
            </a:r>
            <a:r>
              <a:rPr lang="zh-CN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）</a:t>
            </a: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，希望与所有参与开源生态的贡献者和社区伙伴共同合法、规范地使用OpenHarmony品牌。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zh-CN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新</a:t>
            </a: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版本《OpenHarmony品牌基础规范》发布之后，使用要求请以新版本为准。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  <a:sym typeface="+mn-ea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如您对OpenHarmony品牌的使用或滥用有任何疑问，或者对于使用获得书面许可有任何疑问，请发送电子邮件到</a:t>
            </a:r>
            <a:r>
              <a:rPr lang="en-US" altLang="zh-CN" sz="1000" u="sng">
                <a:solidFill>
                  <a:srgbClr val="00B0F0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  <a:hlinkClick r:id="rId2" action="ppaction://hlinkfile"/>
              </a:rPr>
              <a:t>openharmony-tm@openatom.org</a:t>
            </a: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。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60000" y="360000"/>
            <a:ext cx="45961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1.</a:t>
            </a:r>
            <a:r>
              <a:rPr lang="en-US" altLang="zh-CN" sz="24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8</a:t>
            </a:r>
            <a:r>
              <a:rPr lang="en-US" altLang="zh-CN" sz="24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 </a:t>
            </a:r>
            <a:r>
              <a:rPr lang="zh-CN" altLang="en-US" sz="24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OpenHarmony品牌使用说明</a:t>
            </a:r>
            <a:endParaRPr lang="zh-CN" altLang="en-US" sz="2400">
              <a:solidFill>
                <a:schemeClr val="bg1"/>
              </a:solidFill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A6F9"/>
            </a:gs>
            <a:gs pos="100000">
              <a:srgbClr val="81BD0A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479425" y="6309360"/>
            <a:ext cx="961326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150000"/>
              </a:lnSpc>
            </a:pPr>
            <a:r>
              <a:rPr lang="zh-CN" altLang="en-US" sz="8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开放原子开源基金会享有OpenHarmony项目相关的所有商标及标识的知识产权及合法权益。以上为第三方正确使用OpenHarmony品牌的基础规范。                                    版本号: </a:t>
            </a:r>
            <a:r>
              <a:rPr lang="en-US" altLang="zh-CN" sz="8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2</a:t>
            </a:r>
            <a:r>
              <a:rPr lang="zh-CN" altLang="en-US" sz="8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.0            发布时间: 202</a:t>
            </a:r>
            <a:r>
              <a:rPr lang="en-US" altLang="zh-CN" sz="8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2</a:t>
            </a:r>
            <a:r>
              <a:rPr lang="zh-CN" altLang="en-US" sz="8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年</a:t>
            </a:r>
            <a:r>
              <a:rPr lang="en-US" altLang="zh-CN" sz="8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9</a:t>
            </a:r>
            <a:r>
              <a:rPr lang="zh-CN" altLang="en-US" sz="8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月</a:t>
            </a:r>
            <a:r>
              <a:rPr lang="en-US" altLang="zh-CN" sz="8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1</a:t>
            </a:r>
            <a:r>
              <a:rPr lang="en-US" sz="8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6</a:t>
            </a:r>
            <a:r>
              <a:rPr lang="zh-CN" altLang="en-US" sz="8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日</a:t>
            </a:r>
            <a:endParaRPr lang="zh-CN" altLang="en-US" sz="800">
              <a:solidFill>
                <a:schemeClr val="bg1"/>
              </a:solidFill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A6F9"/>
            </a:gs>
            <a:gs pos="100000">
              <a:srgbClr val="81BD0A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695325" y="836930"/>
            <a:ext cx="213995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200" b="1">
                <a:solidFill>
                  <a:schemeClr val="bg1"/>
                </a:solidFill>
                <a:latin typeface="Source Han Sans CN Bold" panose="020B0600000000000000" charset="-122"/>
                <a:ea typeface="Source Han Sans CN Bold" panose="020B0600000000000000" charset="-122"/>
                <a:cs typeface="Source Han Sans CN Bold" panose="020B0600000000000000" charset="-122"/>
              </a:rPr>
              <a:t>1 基础系统</a:t>
            </a:r>
            <a:endParaRPr lang="zh-CN" altLang="en-US" sz="3200" b="1">
              <a:solidFill>
                <a:schemeClr val="bg1"/>
              </a:solidFill>
              <a:latin typeface="Source Han Sans CN Bold" panose="020B0600000000000000" charset="-122"/>
              <a:ea typeface="Source Han Sans CN Bold" panose="020B0600000000000000" charset="-122"/>
              <a:cs typeface="Source Han Sans CN Bold" panose="020B0600000000000000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55370" y="1700530"/>
            <a:ext cx="2390140" cy="30460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12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1.1 标准标志</a:t>
            </a:r>
            <a:endParaRPr lang="zh-CN" altLang="en-US" sz="1200">
              <a:solidFill>
                <a:schemeClr val="bg1"/>
              </a:solidFill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 algn="l">
              <a:lnSpc>
                <a:spcPct val="200000"/>
              </a:lnSpc>
            </a:pPr>
            <a:r>
              <a:rPr lang="zh-CN" altLang="en-US" sz="12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1.2 标志排版</a:t>
            </a:r>
            <a:endParaRPr lang="zh-CN" altLang="en-US" sz="1200">
              <a:solidFill>
                <a:schemeClr val="bg1"/>
              </a:solidFill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 algn="l">
              <a:lnSpc>
                <a:spcPct val="200000"/>
              </a:lnSpc>
            </a:pPr>
            <a:r>
              <a:rPr lang="zh-CN" altLang="en-US" sz="12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1.3 标志应用规范</a:t>
            </a:r>
            <a:endParaRPr lang="zh-CN" altLang="en-US" sz="1200">
              <a:solidFill>
                <a:schemeClr val="bg1"/>
              </a:solidFill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 algn="l">
              <a:lnSpc>
                <a:spcPct val="200000"/>
              </a:lnSpc>
            </a:pPr>
            <a:r>
              <a:rPr lang="zh-CN" altLang="en-US" sz="12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1.4 色彩及应用规范</a:t>
            </a:r>
            <a:endParaRPr lang="zh-CN" altLang="en-US" sz="1200">
              <a:solidFill>
                <a:schemeClr val="bg1"/>
              </a:solidFill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 algn="l">
              <a:lnSpc>
                <a:spcPct val="200000"/>
              </a:lnSpc>
            </a:pPr>
            <a:r>
              <a:rPr lang="zh-CN" altLang="en-US" sz="12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1.5 图形及应用规范</a:t>
            </a:r>
            <a:endParaRPr lang="zh-CN" altLang="en-US" sz="1200">
              <a:solidFill>
                <a:schemeClr val="bg1"/>
              </a:solidFill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 algn="l">
              <a:lnSpc>
                <a:spcPct val="200000"/>
              </a:lnSpc>
            </a:pPr>
            <a:r>
              <a:rPr lang="zh-CN" altLang="en-US" sz="12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1.6 字体</a:t>
            </a:r>
            <a:endParaRPr lang="zh-CN" altLang="en-US" sz="1200">
              <a:solidFill>
                <a:schemeClr val="bg1"/>
              </a:solidFill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 algn="l">
              <a:lnSpc>
                <a:spcPct val="200000"/>
              </a:lnSpc>
            </a:pPr>
            <a:r>
              <a:rPr lang="zh-CN" altLang="en-US" sz="12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1.7 合作伙伴联合应用</a:t>
            </a:r>
            <a:endParaRPr lang="zh-CN" altLang="en-US" sz="1200">
              <a:solidFill>
                <a:schemeClr val="bg1"/>
              </a:solidFill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  <a:sym typeface="+mn-ea"/>
            </a:endParaRPr>
          </a:p>
          <a:p>
            <a:pPr algn="l">
              <a:lnSpc>
                <a:spcPct val="200000"/>
              </a:lnSpc>
            </a:pPr>
            <a:r>
              <a:rPr lang="zh-CN" altLang="en-US" sz="12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1.</a:t>
            </a:r>
            <a:r>
              <a:rPr lang="en-US" altLang="zh-CN" sz="12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8</a:t>
            </a:r>
            <a:r>
              <a:rPr lang="zh-CN" altLang="en-US" sz="12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 OpenHarmony品牌使用说明</a:t>
            </a:r>
            <a:endParaRPr lang="zh-CN" altLang="en-US" sz="1200">
              <a:solidFill>
                <a:schemeClr val="bg1"/>
              </a:solidFill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60000" y="360000"/>
            <a:ext cx="1892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1.1 标准标志</a:t>
            </a:r>
            <a:endParaRPr lang="zh-CN" altLang="en-US" sz="2400">
              <a:solidFill>
                <a:schemeClr val="bg1"/>
              </a:solidFill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35915" y="1800225"/>
            <a:ext cx="286956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OpenHarmony是开放原子开源基金会旗下开源项目，定位是一款面向全场景的开源分布式操作系统。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>
              <a:lnSpc>
                <a:spcPct val="150000"/>
              </a:lnSpc>
            </a:pP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品牌标志由图形和文字组合形成，分为横版和竖版两种组合方式，如右图所示。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  <a:sym typeface="+mn-ea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3600000" y="1584000"/>
            <a:ext cx="7920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图片 8" descr="资源 1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87035" y="2001520"/>
            <a:ext cx="4145915" cy="87503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35870" y="1368000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latin typeface="Source Han Sans CN Regular" panose="020B0600000000000000" charset="-122"/>
                <a:ea typeface="Source Han Sans CN Regular" panose="020B0600000000000000" charset="-122"/>
                <a:cs typeface="微软雅黑" panose="020B0503020204020204" charset="-122"/>
                <a:sym typeface="+mn-ea"/>
              </a:rPr>
              <a:t>标准彩色标志</a:t>
            </a:r>
            <a:endParaRPr lang="zh-CN" altLang="en-US">
              <a:latin typeface="Source Han Sans CN Regular" panose="020B0600000000000000" charset="-122"/>
              <a:ea typeface="Source Han Sans CN Regular" panose="020B0600000000000000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2" name="图片 1" descr="资源 1@4x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7910" y="3676015"/>
            <a:ext cx="2846705" cy="1443355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3600000" y="3294690"/>
            <a:ext cx="7920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3601270" y="5429560"/>
            <a:ext cx="7920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3528245" y="1844675"/>
            <a:ext cx="436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</a:rPr>
              <a:t>横版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528245" y="3588385"/>
            <a:ext cx="436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</a:rPr>
              <a:t>竖版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组合 25"/>
          <p:cNvGrpSpPr/>
          <p:nvPr/>
        </p:nvGrpSpPr>
        <p:grpSpPr>
          <a:xfrm>
            <a:off x="9157335" y="2164080"/>
            <a:ext cx="2397760" cy="3394075"/>
            <a:chOff x="5638" y="3408"/>
            <a:chExt cx="3776" cy="5345"/>
          </a:xfrm>
        </p:grpSpPr>
        <p:sp>
          <p:nvSpPr>
            <p:cNvPr id="27" name="矩形 26"/>
            <p:cNvSpPr/>
            <p:nvPr/>
          </p:nvSpPr>
          <p:spPr>
            <a:xfrm>
              <a:off x="5638" y="3408"/>
              <a:ext cx="3776" cy="534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8" name="矩形 27"/>
            <p:cNvSpPr/>
            <p:nvPr/>
          </p:nvSpPr>
          <p:spPr>
            <a:xfrm>
              <a:off x="6025" y="3728"/>
              <a:ext cx="3005" cy="470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33" name="图片 32" descr="资源 5@4x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7341" y="3410"/>
              <a:ext cx="380" cy="314"/>
            </a:xfrm>
            <a:prstGeom prst="rect">
              <a:avLst/>
            </a:prstGeom>
          </p:spPr>
        </p:pic>
        <p:pic>
          <p:nvPicPr>
            <p:cNvPr id="34" name="图片 33" descr="资源 5@4x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641" y="5924"/>
              <a:ext cx="380" cy="314"/>
            </a:xfrm>
            <a:prstGeom prst="rect">
              <a:avLst/>
            </a:prstGeom>
          </p:spPr>
        </p:pic>
        <p:pic>
          <p:nvPicPr>
            <p:cNvPr id="35" name="图片 34" descr="资源 5@4x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9033" y="5924"/>
              <a:ext cx="380" cy="314"/>
            </a:xfrm>
            <a:prstGeom prst="rect">
              <a:avLst/>
            </a:prstGeom>
          </p:spPr>
        </p:pic>
        <p:pic>
          <p:nvPicPr>
            <p:cNvPr id="36" name="图片 35" descr="资源 5@4x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7341" y="8438"/>
              <a:ext cx="380" cy="314"/>
            </a:xfrm>
            <a:prstGeom prst="rect">
              <a:avLst/>
            </a:prstGeom>
          </p:spPr>
        </p:pic>
      </p:grpSp>
      <p:grpSp>
        <p:nvGrpSpPr>
          <p:cNvPr id="17" name="组合 16"/>
          <p:cNvGrpSpPr/>
          <p:nvPr/>
        </p:nvGrpSpPr>
        <p:grpSpPr>
          <a:xfrm>
            <a:off x="6358890" y="2164715"/>
            <a:ext cx="2397760" cy="3394075"/>
            <a:chOff x="5638" y="3408"/>
            <a:chExt cx="3776" cy="5345"/>
          </a:xfrm>
        </p:grpSpPr>
        <p:sp>
          <p:nvSpPr>
            <p:cNvPr id="18" name="矩形 17"/>
            <p:cNvSpPr/>
            <p:nvPr/>
          </p:nvSpPr>
          <p:spPr>
            <a:xfrm>
              <a:off x="5638" y="3408"/>
              <a:ext cx="3776" cy="534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6025" y="3728"/>
              <a:ext cx="3005" cy="470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21" name="图片 20" descr="资源 5@4x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7341" y="3410"/>
              <a:ext cx="380" cy="314"/>
            </a:xfrm>
            <a:prstGeom prst="rect">
              <a:avLst/>
            </a:prstGeom>
          </p:spPr>
        </p:pic>
        <p:pic>
          <p:nvPicPr>
            <p:cNvPr id="22" name="图片 21" descr="资源 5@4x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641" y="5924"/>
              <a:ext cx="380" cy="314"/>
            </a:xfrm>
            <a:prstGeom prst="rect">
              <a:avLst/>
            </a:prstGeom>
          </p:spPr>
        </p:pic>
        <p:pic>
          <p:nvPicPr>
            <p:cNvPr id="23" name="图片 22" descr="资源 5@4x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9033" y="5924"/>
              <a:ext cx="380" cy="314"/>
            </a:xfrm>
            <a:prstGeom prst="rect">
              <a:avLst/>
            </a:prstGeom>
          </p:spPr>
        </p:pic>
        <p:pic>
          <p:nvPicPr>
            <p:cNvPr id="25" name="图片 24" descr="资源 5@4x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7341" y="8438"/>
              <a:ext cx="380" cy="314"/>
            </a:xfrm>
            <a:prstGeom prst="rect">
              <a:avLst/>
            </a:prstGeom>
          </p:spPr>
        </p:pic>
      </p:grpSp>
      <p:pic>
        <p:nvPicPr>
          <p:cNvPr id="14" name="图片 13" descr="资源 1@4x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4635" y="2367915"/>
            <a:ext cx="969010" cy="20447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60000" y="360000"/>
            <a:ext cx="18929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1.</a:t>
            </a:r>
            <a:r>
              <a:rPr lang="en-US" altLang="zh-CN" sz="24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2</a:t>
            </a:r>
            <a:r>
              <a:rPr lang="zh-CN" altLang="en-US" sz="24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 标志排版</a:t>
            </a:r>
            <a:endParaRPr lang="zh-CN" altLang="en-US" sz="2400">
              <a:solidFill>
                <a:schemeClr val="bg1"/>
              </a:solidFill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35915" y="1800225"/>
            <a:ext cx="2869565" cy="2399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在品牌传播中，品牌标志在版面中的应用位置有统一的设定，如右图所示。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>
              <a:lnSpc>
                <a:spcPct val="150000"/>
              </a:lnSpc>
            </a:pP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建议：同类应用设计及联合标志应统一在相同的版面位置。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>
              <a:lnSpc>
                <a:spcPct val="150000"/>
              </a:lnSpc>
            </a:pP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1.常规品牌传播中标志的应用位置，例如：广告系统、办公系统等。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2.特殊品牌传播中标志的应用位置，例如：发布会、导视系统等。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35870" y="1368000"/>
            <a:ext cx="1783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>
                <a:latin typeface="Source Han Sans CN Regular" panose="020B0600000000000000" charset="-122"/>
                <a:ea typeface="Source Han Sans CN Regular" panose="020B0600000000000000" charset="-122"/>
                <a:cs typeface="微软雅黑" panose="020B0503020204020204" charset="-122"/>
                <a:sym typeface="+mn-ea"/>
              </a:rPr>
              <a:t>在版面中的位置</a:t>
            </a:r>
            <a:endParaRPr lang="zh-CN" altLang="en-US">
              <a:latin typeface="Source Han Sans CN Regular" panose="020B0600000000000000" charset="-122"/>
              <a:ea typeface="Source Han Sans CN Regular" panose="020B0600000000000000" charset="-122"/>
              <a:cs typeface="微软雅黑" panose="020B0503020204020204" charset="-122"/>
              <a:sym typeface="+mn-ea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3600000" y="1584000"/>
            <a:ext cx="7920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 flipH="1">
            <a:off x="3220085" y="5355590"/>
            <a:ext cx="360045" cy="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连接符 60"/>
          <p:cNvCxnSpPr/>
          <p:nvPr/>
        </p:nvCxnSpPr>
        <p:spPr>
          <a:xfrm flipH="1">
            <a:off x="3220085" y="5558155"/>
            <a:ext cx="360045" cy="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接连接符 63"/>
          <p:cNvCxnSpPr/>
          <p:nvPr/>
        </p:nvCxnSpPr>
        <p:spPr>
          <a:xfrm rot="5400000" flipH="1">
            <a:off x="3647440" y="5737860"/>
            <a:ext cx="360045" cy="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连接符 64"/>
          <p:cNvCxnSpPr/>
          <p:nvPr/>
        </p:nvCxnSpPr>
        <p:spPr>
          <a:xfrm rot="5400000" flipH="1">
            <a:off x="3399790" y="5737860"/>
            <a:ext cx="360045" cy="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文本框 65"/>
          <p:cNvSpPr txBox="1"/>
          <p:nvPr/>
        </p:nvSpPr>
        <p:spPr>
          <a:xfrm>
            <a:off x="3306445" y="5918200"/>
            <a:ext cx="792480" cy="21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800">
                <a:solidFill>
                  <a:srgbClr val="C00000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标志图形宽度</a:t>
            </a:r>
            <a:endParaRPr lang="zh-CN" altLang="en-US" sz="800">
              <a:solidFill>
                <a:srgbClr val="C00000"/>
              </a:solidFill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2540000" y="5344795"/>
            <a:ext cx="792480" cy="21399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800">
                <a:solidFill>
                  <a:srgbClr val="C00000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标志图形高度</a:t>
            </a:r>
            <a:endParaRPr lang="zh-CN" altLang="en-US" sz="800">
              <a:solidFill>
                <a:srgbClr val="C00000"/>
              </a:solidFill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</p:txBody>
      </p:sp>
      <p:pic>
        <p:nvPicPr>
          <p:cNvPr id="16" name="图片 15" descr="资源 1@4x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1710" y="2367915"/>
            <a:ext cx="969010" cy="204470"/>
          </a:xfrm>
          <a:prstGeom prst="rect">
            <a:avLst/>
          </a:prstGeom>
        </p:spPr>
      </p:pic>
      <p:grpSp>
        <p:nvGrpSpPr>
          <p:cNvPr id="15" name="组合 14"/>
          <p:cNvGrpSpPr/>
          <p:nvPr/>
        </p:nvGrpSpPr>
        <p:grpSpPr>
          <a:xfrm>
            <a:off x="3580130" y="2164080"/>
            <a:ext cx="2397760" cy="3393440"/>
            <a:chOff x="5638" y="3408"/>
            <a:chExt cx="3776" cy="5344"/>
          </a:xfrm>
        </p:grpSpPr>
        <p:sp>
          <p:nvSpPr>
            <p:cNvPr id="2" name="矩形 1"/>
            <p:cNvSpPr/>
            <p:nvPr/>
          </p:nvSpPr>
          <p:spPr>
            <a:xfrm>
              <a:off x="5638" y="3408"/>
              <a:ext cx="3776" cy="534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6025" y="3728"/>
              <a:ext cx="3005" cy="4706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2" name="图片 11" descr="资源 1@4x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021" y="8112"/>
              <a:ext cx="1526" cy="322"/>
            </a:xfrm>
            <a:prstGeom prst="rect">
              <a:avLst/>
            </a:prstGeom>
          </p:spPr>
        </p:pic>
        <p:pic>
          <p:nvPicPr>
            <p:cNvPr id="3" name="图片 2" descr="资源 5@4x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7341" y="3410"/>
              <a:ext cx="380" cy="314"/>
            </a:xfrm>
            <a:prstGeom prst="rect">
              <a:avLst/>
            </a:prstGeom>
          </p:spPr>
        </p:pic>
        <p:pic>
          <p:nvPicPr>
            <p:cNvPr id="4" name="图片 3" descr="资源 5@4x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641" y="5924"/>
              <a:ext cx="380" cy="314"/>
            </a:xfrm>
            <a:prstGeom prst="rect">
              <a:avLst/>
            </a:prstGeom>
          </p:spPr>
        </p:pic>
        <p:pic>
          <p:nvPicPr>
            <p:cNvPr id="9" name="图片 8" descr="资源 5@4x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9033" y="5924"/>
              <a:ext cx="380" cy="314"/>
            </a:xfrm>
            <a:prstGeom prst="rect">
              <a:avLst/>
            </a:prstGeom>
          </p:spPr>
        </p:pic>
        <p:pic>
          <p:nvPicPr>
            <p:cNvPr id="13" name="图片 12" descr="资源 5@4x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7341" y="8438"/>
              <a:ext cx="380" cy="31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60000" y="360000"/>
            <a:ext cx="25025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1.</a:t>
            </a:r>
            <a:r>
              <a:rPr lang="en-US" altLang="zh-CN" sz="24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3</a:t>
            </a:r>
            <a:r>
              <a:rPr lang="zh-CN" altLang="en-US" sz="24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 标志应用规范</a:t>
            </a:r>
            <a:endParaRPr lang="zh-CN" altLang="en-US" sz="2400">
              <a:solidFill>
                <a:schemeClr val="bg1"/>
              </a:solidFill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35915" y="1800225"/>
            <a:ext cx="286956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为了更加清晰有效地传播品牌标志，品牌标志周边必须保持一个最小尺寸的空白空间，该空间称为限制区域。限制区域内不得出现任何的文字、符号和其它元素。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>
              <a:lnSpc>
                <a:spcPct val="150000"/>
              </a:lnSpc>
            </a:pP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在品牌标志中，限制区域的高度和宽度与标志的图形截面一致（见右图）。当标志尺寸改变时，限制区域大小随之改变。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>
              <a:lnSpc>
                <a:spcPct val="150000"/>
              </a:lnSpc>
            </a:pP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最小尺寸：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标志横式组合的高度建议不小于 </a:t>
            </a:r>
            <a:r>
              <a:rPr lang="en-US" altLang="zh-CN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5</a:t>
            </a: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mm，小于该尺寸容易导致标志难以辨认。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35870" y="1368000"/>
            <a:ext cx="2011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>
                <a:latin typeface="Source Han Sans CN Regular" panose="020B0600000000000000" charset="-122"/>
                <a:ea typeface="Source Han Sans CN Regular" panose="020B0600000000000000" charset="-122"/>
                <a:cs typeface="微软雅黑" panose="020B0503020204020204" charset="-122"/>
                <a:sym typeface="+mn-ea"/>
              </a:rPr>
              <a:t>限制区及最小尺寸</a:t>
            </a:r>
            <a:endParaRPr lang="zh-CN" altLang="en-US">
              <a:latin typeface="Source Han Sans CN Regular" panose="020B0600000000000000" charset="-122"/>
              <a:ea typeface="Source Han Sans CN Regular" panose="020B0600000000000000" charset="-122"/>
              <a:cs typeface="微软雅黑" panose="020B0503020204020204" charset="-122"/>
              <a:sym typeface="+mn-ea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3600000" y="1584000"/>
            <a:ext cx="7920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3528245" y="1844675"/>
            <a:ext cx="563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</a:rPr>
              <a:t>限制区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528245" y="4653280"/>
            <a:ext cx="690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</a:rPr>
              <a:t>最小尺寸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</a:endParaRPr>
          </a:p>
        </p:txBody>
      </p:sp>
      <p:cxnSp>
        <p:nvCxnSpPr>
          <p:cNvPr id="17" name="直接连接符 16"/>
          <p:cNvCxnSpPr/>
          <p:nvPr/>
        </p:nvCxnSpPr>
        <p:spPr>
          <a:xfrm>
            <a:off x="5825490" y="5517515"/>
            <a:ext cx="0" cy="151200"/>
          </a:xfrm>
          <a:prstGeom prst="line">
            <a:avLst/>
          </a:prstGeom>
          <a:ln w="127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5825490" y="5517515"/>
            <a:ext cx="185420" cy="0"/>
          </a:xfrm>
          <a:prstGeom prst="line">
            <a:avLst/>
          </a:prstGeom>
          <a:ln w="127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5825490" y="5661660"/>
            <a:ext cx="185420" cy="0"/>
          </a:xfrm>
          <a:prstGeom prst="line">
            <a:avLst/>
          </a:prstGeom>
          <a:ln w="127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5202105" y="5470525"/>
            <a:ext cx="488315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>
                <a:solidFill>
                  <a:srgbClr val="C00000"/>
                </a:solidFill>
                <a:latin typeface="Source Han Sans CN Regular" panose="020B0600000000000000" charset="-122"/>
                <a:ea typeface="Source Han Sans CN Regular" panose="020B0600000000000000" charset="-122"/>
              </a:rPr>
              <a:t>5mm</a:t>
            </a:r>
            <a:endParaRPr lang="en-US" altLang="zh-CN" sz="1000">
              <a:solidFill>
                <a:srgbClr val="C00000"/>
              </a:solidFill>
              <a:latin typeface="Source Han Sans CN Regular" panose="020B0600000000000000" charset="-122"/>
              <a:ea typeface="Source Han Sans CN Regular" panose="020B0600000000000000" charset="-122"/>
            </a:endParaRPr>
          </a:p>
        </p:txBody>
      </p:sp>
      <p:cxnSp>
        <p:nvCxnSpPr>
          <p:cNvPr id="22" name="直接连接符 21"/>
          <p:cNvCxnSpPr/>
          <p:nvPr/>
        </p:nvCxnSpPr>
        <p:spPr>
          <a:xfrm>
            <a:off x="3575870" y="4509445"/>
            <a:ext cx="7920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图片 31" descr="资源 1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39815" y="5517515"/>
            <a:ext cx="696595" cy="147320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5019675" y="1922145"/>
            <a:ext cx="4980940" cy="2123440"/>
            <a:chOff x="7905" y="3027"/>
            <a:chExt cx="7844" cy="3344"/>
          </a:xfrm>
        </p:grpSpPr>
        <p:sp>
          <p:nvSpPr>
            <p:cNvPr id="4" name="矩形 3"/>
            <p:cNvSpPr/>
            <p:nvPr/>
          </p:nvSpPr>
          <p:spPr>
            <a:xfrm>
              <a:off x="7905" y="3028"/>
              <a:ext cx="7844" cy="33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/>
                <a:t>A</a:t>
              </a:r>
              <a:endParaRPr lang="en-US" altLang="zh-CN"/>
            </a:p>
          </p:txBody>
        </p:sp>
        <p:sp>
          <p:nvSpPr>
            <p:cNvPr id="2" name="矩形 1"/>
            <p:cNvSpPr/>
            <p:nvPr/>
          </p:nvSpPr>
          <p:spPr>
            <a:xfrm>
              <a:off x="9274" y="4143"/>
              <a:ext cx="5117" cy="111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6" name="图片 15" descr="资源 1@4x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9274" y="4159"/>
              <a:ext cx="5117" cy="1080"/>
            </a:xfrm>
            <a:prstGeom prst="rect">
              <a:avLst/>
            </a:prstGeom>
          </p:spPr>
        </p:pic>
        <p:pic>
          <p:nvPicPr>
            <p:cNvPr id="24" name="图片 23" descr="资源 5@4x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906" y="4143"/>
              <a:ext cx="1357" cy="1116"/>
            </a:xfrm>
            <a:prstGeom prst="rect">
              <a:avLst/>
            </a:prstGeom>
          </p:spPr>
        </p:pic>
        <p:pic>
          <p:nvPicPr>
            <p:cNvPr id="3" name="图片 2" descr="资源 5@4x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391" y="4143"/>
              <a:ext cx="1357" cy="1116"/>
            </a:xfrm>
            <a:prstGeom prst="rect">
              <a:avLst/>
            </a:prstGeom>
          </p:spPr>
        </p:pic>
        <p:pic>
          <p:nvPicPr>
            <p:cNvPr id="9" name="图片 8" descr="资源 5@4x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227" y="3027"/>
              <a:ext cx="1357" cy="1116"/>
            </a:xfrm>
            <a:prstGeom prst="rect">
              <a:avLst/>
            </a:prstGeom>
          </p:spPr>
        </p:pic>
        <p:pic>
          <p:nvPicPr>
            <p:cNvPr id="10" name="图片 9" descr="资源 5@4x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227" y="5255"/>
              <a:ext cx="1357" cy="111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60000" y="360000"/>
            <a:ext cx="28073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1.</a:t>
            </a:r>
            <a:r>
              <a:rPr lang="en-US" altLang="zh-CN" sz="24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4</a:t>
            </a:r>
            <a:r>
              <a:rPr lang="zh-CN" altLang="en-US" sz="24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 色彩及应用规范</a:t>
            </a:r>
            <a:endParaRPr lang="zh-CN" altLang="en-US" sz="2400">
              <a:solidFill>
                <a:schemeClr val="bg1"/>
              </a:solidFill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35915" y="1800225"/>
            <a:ext cx="2869565" cy="309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品牌标志按照颜色可以分为全色品牌标志、反白品牌标志。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>
              <a:lnSpc>
                <a:spcPct val="150000"/>
              </a:lnSpc>
            </a:pP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1.全色品牌标志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全色品牌标志分为专色版本(Pantone)、四色版本(CMYK)、多媒体版本 (RGB)三个版本。适用于所有的传播材料，请尽量使用该版本的品牌标志。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>
              <a:lnSpc>
                <a:spcPct val="150000"/>
              </a:lnSpc>
            </a:pP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2</a:t>
            </a: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.反白品牌标志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反白品牌标志一般在品牌色、黑色、金色、银色或明度较低的图片背景上使用，</a:t>
            </a: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其他背景颜色的反白视情况而定。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35870" y="1368000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>
                <a:latin typeface="Source Han Sans CN Regular" panose="020B0600000000000000" charset="-122"/>
                <a:ea typeface="Source Han Sans CN Regular" panose="020B0600000000000000" charset="-122"/>
                <a:cs typeface="微软雅黑" panose="020B0503020204020204" charset="-122"/>
                <a:sym typeface="+mn-ea"/>
              </a:rPr>
              <a:t>标志颜色规范</a:t>
            </a:r>
            <a:endParaRPr lang="zh-CN" altLang="en-US">
              <a:latin typeface="Source Han Sans CN Regular" panose="020B0600000000000000" charset="-122"/>
              <a:ea typeface="Source Han Sans CN Regular" panose="020B0600000000000000" charset="-122"/>
              <a:cs typeface="微软雅黑" panose="020B0503020204020204" charset="-122"/>
              <a:sym typeface="+mn-ea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3600000" y="1584000"/>
            <a:ext cx="7920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3528245" y="1844675"/>
            <a:ext cx="1050925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1.全色品牌标志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528245" y="3521075"/>
            <a:ext cx="2066925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2</a:t>
            </a: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.反白品牌标志（制作工艺应用）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</p:txBody>
      </p:sp>
      <p:cxnSp>
        <p:nvCxnSpPr>
          <p:cNvPr id="20" name="直接连接符 19"/>
          <p:cNvCxnSpPr/>
          <p:nvPr/>
        </p:nvCxnSpPr>
        <p:spPr>
          <a:xfrm>
            <a:off x="3600000" y="3139750"/>
            <a:ext cx="7920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图片 21" descr="资源 1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64225" y="2204085"/>
            <a:ext cx="2180590" cy="460375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6336030" y="3905250"/>
            <a:ext cx="2447290" cy="915670"/>
            <a:chOff x="14287" y="6150"/>
            <a:chExt cx="3854" cy="1442"/>
          </a:xfrm>
        </p:grpSpPr>
        <p:sp>
          <p:nvSpPr>
            <p:cNvPr id="25" name="矩形 24"/>
            <p:cNvSpPr/>
            <p:nvPr/>
          </p:nvSpPr>
          <p:spPr>
            <a:xfrm>
              <a:off x="14287" y="6150"/>
              <a:ext cx="3855" cy="144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31" name="图片 30" descr="资源 3@4x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773" y="6568"/>
              <a:ext cx="2883" cy="609"/>
            </a:xfrm>
            <a:prstGeom prst="rect">
              <a:avLst/>
            </a:prstGeom>
          </p:spPr>
        </p:pic>
      </p:grpSp>
      <p:sp>
        <p:nvSpPr>
          <p:cNvPr id="4" name="矩形 3"/>
          <p:cNvSpPr/>
          <p:nvPr/>
        </p:nvSpPr>
        <p:spPr>
          <a:xfrm>
            <a:off x="3599815" y="3905250"/>
            <a:ext cx="2448560" cy="916305"/>
          </a:xfrm>
          <a:prstGeom prst="rect">
            <a:avLst/>
          </a:prstGeom>
          <a:gradFill>
            <a:gsLst>
              <a:gs pos="0">
                <a:srgbClr val="00A6F9"/>
              </a:gs>
              <a:gs pos="100000">
                <a:srgbClr val="81BD0A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9" name="图片 8" descr="资源 3@4x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9060" y="4170680"/>
            <a:ext cx="1830705" cy="386715"/>
          </a:xfrm>
          <a:prstGeom prst="rect">
            <a:avLst/>
          </a:prstGeom>
        </p:spPr>
      </p:pic>
      <p:grpSp>
        <p:nvGrpSpPr>
          <p:cNvPr id="10" name="组合 9"/>
          <p:cNvGrpSpPr/>
          <p:nvPr/>
        </p:nvGrpSpPr>
        <p:grpSpPr>
          <a:xfrm>
            <a:off x="9071610" y="3905250"/>
            <a:ext cx="2447290" cy="915670"/>
            <a:chOff x="14286" y="6150"/>
            <a:chExt cx="3854" cy="1442"/>
          </a:xfrm>
        </p:grpSpPr>
        <p:sp>
          <p:nvSpPr>
            <p:cNvPr id="26" name="矩形 25"/>
            <p:cNvSpPr/>
            <p:nvPr/>
          </p:nvSpPr>
          <p:spPr>
            <a:xfrm>
              <a:off x="14286" y="6150"/>
              <a:ext cx="3855" cy="144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11" name="图片 10" descr="资源 3@4x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772" y="6568"/>
              <a:ext cx="2883" cy="60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矩形 39"/>
          <p:cNvSpPr/>
          <p:nvPr/>
        </p:nvSpPr>
        <p:spPr>
          <a:xfrm>
            <a:off x="3600450" y="4364990"/>
            <a:ext cx="2447925" cy="8636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60000" y="360000"/>
            <a:ext cx="28073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1.</a:t>
            </a:r>
            <a:r>
              <a:rPr lang="en-US" altLang="zh-CN" sz="24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4</a:t>
            </a:r>
            <a:r>
              <a:rPr lang="zh-CN" altLang="en-US" sz="24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 色彩及应用规范</a:t>
            </a:r>
            <a:endParaRPr lang="zh-CN" altLang="en-US" sz="2400">
              <a:solidFill>
                <a:schemeClr val="bg1"/>
              </a:solidFill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35915" y="1800225"/>
            <a:ext cx="2869565" cy="1706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微软雅黑" panose="020B0503020204020204" charset="-122"/>
              </a:rPr>
              <a:t>为确保品牌标志能够清晰可辨，建议控制背景色的亮度。本页展示了品牌标志在不同灰色背景上的应用情况，使用时可以参考本色板判断有色背景下标志的应用范围。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微软雅黑" panose="020B0503020204020204" charset="-122"/>
              </a:rPr>
              <a:t>品牌标志应尽可能使用在白色或浅色背景上，如需使用在深色背景上，则建议使用反白。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35870" y="1368000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>
                <a:latin typeface="Source Han Sans CN Regular" panose="020B0600000000000000" charset="-122"/>
                <a:ea typeface="Source Han Sans CN Regular" panose="020B0600000000000000" charset="-122"/>
                <a:cs typeface="微软雅黑" panose="020B0503020204020204" charset="-122"/>
                <a:sym typeface="+mn-ea"/>
              </a:rPr>
              <a:t>灰度背景控制</a:t>
            </a:r>
            <a:endParaRPr lang="zh-CN" altLang="en-US">
              <a:latin typeface="Source Han Sans CN Regular" panose="020B0600000000000000" charset="-122"/>
              <a:ea typeface="Source Han Sans CN Regular" panose="020B0600000000000000" charset="-122"/>
              <a:cs typeface="微软雅黑" panose="020B0503020204020204" charset="-122"/>
              <a:sym typeface="+mn-ea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3600000" y="1584000"/>
            <a:ext cx="7920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矩形 15"/>
          <p:cNvSpPr/>
          <p:nvPr/>
        </p:nvSpPr>
        <p:spPr>
          <a:xfrm>
            <a:off x="3600450" y="1917065"/>
            <a:ext cx="2447925" cy="8636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3528060" y="3429000"/>
            <a:ext cx="2065655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</a:rPr>
              <a:t>2.单色品牌标识（制作工艺应用）</a:t>
            </a:r>
            <a:endParaRPr lang="zh-CN" altLang="en-US" sz="10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120130" y="1917065"/>
            <a:ext cx="2447925" cy="863600"/>
          </a:xfrm>
          <a:prstGeom prst="rect">
            <a:avLst/>
          </a:prstGeom>
          <a:solidFill>
            <a:srgbClr val="DC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8639810" y="1917065"/>
            <a:ext cx="2447925" cy="863600"/>
          </a:xfrm>
          <a:prstGeom prst="rect">
            <a:avLst/>
          </a:prstGeom>
          <a:solidFill>
            <a:srgbClr val="B5B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3600450" y="2852420"/>
            <a:ext cx="2447925" cy="863600"/>
          </a:xfrm>
          <a:prstGeom prst="rect">
            <a:avLst/>
          </a:prstGeom>
          <a:solidFill>
            <a:srgbClr val="89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6120130" y="2852420"/>
            <a:ext cx="2447925" cy="863600"/>
          </a:xfrm>
          <a:prstGeom prst="rect">
            <a:avLst/>
          </a:prstGeom>
          <a:solidFill>
            <a:srgbClr val="595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8639810" y="2852420"/>
            <a:ext cx="2447925" cy="863600"/>
          </a:xfrm>
          <a:prstGeom prst="rect">
            <a:avLst/>
          </a:prstGeom>
          <a:solidFill>
            <a:srgbClr val="2318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1" name="图片 30" descr="OH-1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8928100" y="3155950"/>
            <a:ext cx="1871980" cy="257175"/>
          </a:xfrm>
          <a:prstGeom prst="rect">
            <a:avLst/>
          </a:prstGeom>
        </p:spPr>
      </p:pic>
      <p:sp>
        <p:nvSpPr>
          <p:cNvPr id="32" name="文本框 31"/>
          <p:cNvSpPr txBox="1"/>
          <p:nvPr/>
        </p:nvSpPr>
        <p:spPr>
          <a:xfrm>
            <a:off x="3575685" y="1917065"/>
            <a:ext cx="323215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>
                <a:latin typeface="Source Han Sans CN Regular" panose="020B0600000000000000" charset="-122"/>
                <a:ea typeface="Source Han Sans CN Regular" panose="020B0600000000000000" charset="-122"/>
              </a:rPr>
              <a:t>k0</a:t>
            </a:r>
            <a:endParaRPr lang="en-US" altLang="zh-CN" sz="1000">
              <a:latin typeface="Source Han Sans CN Regular" panose="020B0600000000000000" charset="-122"/>
              <a:ea typeface="Source Han Sans CN Regular" panose="020B0600000000000000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6120130" y="1917065"/>
            <a:ext cx="38735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>
                <a:latin typeface="Source Han Sans CN Regular" panose="020B0600000000000000" charset="-122"/>
                <a:ea typeface="Source Han Sans CN Regular" panose="020B0600000000000000" charset="-122"/>
              </a:rPr>
              <a:t>k20</a:t>
            </a:r>
            <a:endParaRPr lang="en-US" altLang="zh-CN" sz="1000">
              <a:latin typeface="Source Han Sans CN Regular" panose="020B0600000000000000" charset="-122"/>
              <a:ea typeface="Source Han Sans CN Regular" panose="020B0600000000000000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8639810" y="1917065"/>
            <a:ext cx="38735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>
                <a:latin typeface="Source Han Sans CN Regular" panose="020B0600000000000000" charset="-122"/>
                <a:ea typeface="Source Han Sans CN Regular" panose="020B0600000000000000" charset="-122"/>
              </a:rPr>
              <a:t>k40</a:t>
            </a:r>
            <a:endParaRPr lang="en-US" altLang="zh-CN" sz="1000">
              <a:latin typeface="Source Han Sans CN Regular" panose="020B0600000000000000" charset="-122"/>
              <a:ea typeface="Source Han Sans CN Regular" panose="020B0600000000000000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3575685" y="2852420"/>
            <a:ext cx="38735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</a:rPr>
              <a:t>k60</a:t>
            </a:r>
            <a:endParaRPr lang="en-US" altLang="zh-CN" sz="1000">
              <a:solidFill>
                <a:schemeClr val="bg1"/>
              </a:solidFill>
              <a:latin typeface="Source Han Sans CN Regular" panose="020B0600000000000000" charset="-122"/>
              <a:ea typeface="Source Han Sans CN Regular" panose="020B0600000000000000" charset="-122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6120130" y="2852420"/>
            <a:ext cx="38735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</a:rPr>
              <a:t>k80</a:t>
            </a:r>
            <a:endParaRPr lang="en-US" altLang="zh-CN" sz="1000">
              <a:solidFill>
                <a:schemeClr val="bg1"/>
              </a:solidFill>
              <a:latin typeface="Source Han Sans CN Regular" panose="020B0600000000000000" charset="-122"/>
              <a:ea typeface="Source Han Sans CN Regular" panose="020B0600000000000000" charset="-122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8639810" y="2852420"/>
            <a:ext cx="457835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</a:rPr>
              <a:t>k100</a:t>
            </a:r>
            <a:endParaRPr lang="en-US" altLang="zh-CN" sz="1000">
              <a:solidFill>
                <a:schemeClr val="bg1"/>
              </a:solidFill>
              <a:latin typeface="Source Han Sans CN Regular" panose="020B0600000000000000" charset="-122"/>
              <a:ea typeface="Source Han Sans CN Regular" panose="020B0600000000000000" charset="-122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3528060" y="5876925"/>
            <a:ext cx="2065655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</a:rPr>
              <a:t>2.单色品牌标识（制作工艺应用）</a:t>
            </a:r>
            <a:endParaRPr lang="zh-CN" altLang="en-US" sz="10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6120130" y="4364990"/>
            <a:ext cx="2447925" cy="863600"/>
          </a:xfrm>
          <a:prstGeom prst="rect">
            <a:avLst/>
          </a:prstGeom>
          <a:solidFill>
            <a:srgbClr val="DC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矩形 43"/>
          <p:cNvSpPr/>
          <p:nvPr/>
        </p:nvSpPr>
        <p:spPr>
          <a:xfrm>
            <a:off x="8639810" y="4364990"/>
            <a:ext cx="2447925" cy="863600"/>
          </a:xfrm>
          <a:prstGeom prst="rect">
            <a:avLst/>
          </a:prstGeom>
          <a:solidFill>
            <a:srgbClr val="B5B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矩形 44"/>
          <p:cNvSpPr/>
          <p:nvPr/>
        </p:nvSpPr>
        <p:spPr>
          <a:xfrm>
            <a:off x="3600450" y="5300345"/>
            <a:ext cx="2447925" cy="863600"/>
          </a:xfrm>
          <a:prstGeom prst="rect">
            <a:avLst/>
          </a:prstGeom>
          <a:solidFill>
            <a:srgbClr val="898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矩形 45"/>
          <p:cNvSpPr/>
          <p:nvPr/>
        </p:nvSpPr>
        <p:spPr>
          <a:xfrm>
            <a:off x="6120130" y="5300345"/>
            <a:ext cx="2447925" cy="863600"/>
          </a:xfrm>
          <a:prstGeom prst="rect">
            <a:avLst/>
          </a:prstGeom>
          <a:solidFill>
            <a:srgbClr val="595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矩形 46"/>
          <p:cNvSpPr/>
          <p:nvPr/>
        </p:nvSpPr>
        <p:spPr>
          <a:xfrm>
            <a:off x="8639810" y="5300345"/>
            <a:ext cx="2447925" cy="863600"/>
          </a:xfrm>
          <a:prstGeom prst="rect">
            <a:avLst/>
          </a:prstGeom>
          <a:solidFill>
            <a:srgbClr val="2318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文本框 52"/>
          <p:cNvSpPr txBox="1"/>
          <p:nvPr/>
        </p:nvSpPr>
        <p:spPr>
          <a:xfrm>
            <a:off x="3575685" y="4364990"/>
            <a:ext cx="316865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>
                <a:latin typeface="Source Han Sans CN Regular" panose="020B0600000000000000" charset="-122"/>
                <a:ea typeface="Source Han Sans CN Regular" panose="020B0600000000000000" charset="-122"/>
              </a:rPr>
              <a:t>k0</a:t>
            </a:r>
            <a:endParaRPr lang="en-US" altLang="zh-CN" sz="1000">
              <a:latin typeface="Source Han Sans CN Regular" panose="020B0600000000000000" charset="-122"/>
              <a:ea typeface="Source Han Sans CN Regular" panose="020B0600000000000000" charset="-122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6120130" y="4364990"/>
            <a:ext cx="38735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>
                <a:latin typeface="Source Han Sans CN Regular" panose="020B0600000000000000" charset="-122"/>
                <a:ea typeface="Source Han Sans CN Regular" panose="020B0600000000000000" charset="-122"/>
              </a:rPr>
              <a:t>k20</a:t>
            </a:r>
            <a:endParaRPr lang="en-US" altLang="zh-CN" sz="1000">
              <a:latin typeface="Source Han Sans CN Regular" panose="020B0600000000000000" charset="-122"/>
              <a:ea typeface="Source Han Sans CN Regular" panose="020B0600000000000000" charset="-122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8639810" y="4364990"/>
            <a:ext cx="38735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>
                <a:latin typeface="Source Han Sans CN Regular" panose="020B0600000000000000" charset="-122"/>
                <a:ea typeface="Source Han Sans CN Regular" panose="020B0600000000000000" charset="-122"/>
              </a:rPr>
              <a:t>k40</a:t>
            </a:r>
            <a:endParaRPr lang="en-US" altLang="zh-CN" sz="1000">
              <a:latin typeface="Source Han Sans CN Regular" panose="020B0600000000000000" charset="-122"/>
              <a:ea typeface="Source Han Sans CN Regular" panose="020B0600000000000000" charset="-122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3575685" y="5300345"/>
            <a:ext cx="38735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</a:rPr>
              <a:t>k60</a:t>
            </a:r>
            <a:endParaRPr lang="en-US" altLang="zh-CN" sz="1000">
              <a:solidFill>
                <a:schemeClr val="bg1"/>
              </a:solidFill>
              <a:latin typeface="Source Han Sans CN Regular" panose="020B0600000000000000" charset="-122"/>
              <a:ea typeface="Source Han Sans CN Regular" panose="020B0600000000000000" charset="-122"/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6120130" y="5300345"/>
            <a:ext cx="38735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</a:rPr>
              <a:t>k80</a:t>
            </a:r>
            <a:endParaRPr lang="en-US" altLang="zh-CN" sz="1000">
              <a:solidFill>
                <a:schemeClr val="bg1"/>
              </a:solidFill>
              <a:latin typeface="Source Han Sans CN Regular" panose="020B0600000000000000" charset="-122"/>
              <a:ea typeface="Source Han Sans CN Regular" panose="020B0600000000000000" charset="-122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8639810" y="5300345"/>
            <a:ext cx="457835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</a:rPr>
              <a:t>k100</a:t>
            </a:r>
            <a:endParaRPr lang="en-US" altLang="zh-CN" sz="1000">
              <a:solidFill>
                <a:schemeClr val="bg1"/>
              </a:solidFill>
              <a:latin typeface="Source Han Sans CN Regular" panose="020B0600000000000000" charset="-122"/>
              <a:ea typeface="Source Han Sans CN Regular" panose="020B0600000000000000" charset="-122"/>
            </a:endParaRPr>
          </a:p>
        </p:txBody>
      </p:sp>
      <p:cxnSp>
        <p:nvCxnSpPr>
          <p:cNvPr id="62" name="直接连接符 61"/>
          <p:cNvCxnSpPr/>
          <p:nvPr/>
        </p:nvCxnSpPr>
        <p:spPr>
          <a:xfrm flipV="1">
            <a:off x="6142990" y="4363720"/>
            <a:ext cx="2425065" cy="86487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图片 1" descr="资源 1@4x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3345" y="2153920"/>
            <a:ext cx="1843405" cy="389255"/>
          </a:xfrm>
          <a:prstGeom prst="rect">
            <a:avLst/>
          </a:prstGeom>
        </p:spPr>
      </p:pic>
      <p:pic>
        <p:nvPicPr>
          <p:cNvPr id="4" name="图片 3" descr="资源 1@4x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3025" y="2153920"/>
            <a:ext cx="1843405" cy="389255"/>
          </a:xfrm>
          <a:prstGeom prst="rect">
            <a:avLst/>
          </a:prstGeom>
        </p:spPr>
      </p:pic>
      <p:pic>
        <p:nvPicPr>
          <p:cNvPr id="10" name="图片 9" descr="资源 1@4x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42070" y="2153920"/>
            <a:ext cx="1843405" cy="389255"/>
          </a:xfrm>
          <a:prstGeom prst="rect">
            <a:avLst/>
          </a:prstGeom>
        </p:spPr>
      </p:pic>
      <p:pic>
        <p:nvPicPr>
          <p:cNvPr id="12" name="图片 11" descr="资源 1@4x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3345" y="3090545"/>
            <a:ext cx="1843405" cy="389255"/>
          </a:xfrm>
          <a:prstGeom prst="rect">
            <a:avLst/>
          </a:prstGeom>
        </p:spPr>
      </p:pic>
      <p:cxnSp>
        <p:nvCxnSpPr>
          <p:cNvPr id="59" name="直接连接符 58"/>
          <p:cNvCxnSpPr/>
          <p:nvPr/>
        </p:nvCxnSpPr>
        <p:spPr>
          <a:xfrm flipV="1">
            <a:off x="3611880" y="2852420"/>
            <a:ext cx="2425065" cy="86487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图片 14" descr="资源 1@4x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3025" y="3088640"/>
            <a:ext cx="1843405" cy="389255"/>
          </a:xfrm>
          <a:prstGeom prst="rect">
            <a:avLst/>
          </a:prstGeom>
        </p:spPr>
      </p:pic>
      <p:cxnSp>
        <p:nvCxnSpPr>
          <p:cNvPr id="60" name="直接连接符 59"/>
          <p:cNvCxnSpPr/>
          <p:nvPr/>
        </p:nvCxnSpPr>
        <p:spPr>
          <a:xfrm flipV="1">
            <a:off x="6131560" y="2851150"/>
            <a:ext cx="2425065" cy="86487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图片 17" descr="资源 1@4x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42070" y="3088640"/>
            <a:ext cx="1843405" cy="389255"/>
          </a:xfrm>
          <a:prstGeom prst="rect">
            <a:avLst/>
          </a:prstGeom>
        </p:spPr>
      </p:pic>
      <p:cxnSp>
        <p:nvCxnSpPr>
          <p:cNvPr id="61" name="直接连接符 60"/>
          <p:cNvCxnSpPr/>
          <p:nvPr/>
        </p:nvCxnSpPr>
        <p:spPr>
          <a:xfrm flipV="1">
            <a:off x="8651240" y="2851785"/>
            <a:ext cx="2425065" cy="86487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图片 19" descr="资源 3@4x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7630" y="4616450"/>
            <a:ext cx="1849120" cy="390525"/>
          </a:xfrm>
          <a:prstGeom prst="rect">
            <a:avLst/>
          </a:prstGeom>
        </p:spPr>
      </p:pic>
      <p:cxnSp>
        <p:nvCxnSpPr>
          <p:cNvPr id="64" name="直接连接符 63"/>
          <p:cNvCxnSpPr/>
          <p:nvPr/>
        </p:nvCxnSpPr>
        <p:spPr>
          <a:xfrm flipV="1">
            <a:off x="3611880" y="4363720"/>
            <a:ext cx="2425065" cy="86487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图片 20" descr="资源 3@4x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1280" y="4610100"/>
            <a:ext cx="1849120" cy="390525"/>
          </a:xfrm>
          <a:prstGeom prst="rect">
            <a:avLst/>
          </a:prstGeom>
        </p:spPr>
      </p:pic>
      <p:pic>
        <p:nvPicPr>
          <p:cNvPr id="38" name="图片 37" descr="资源 3@4x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42070" y="4610100"/>
            <a:ext cx="1849120" cy="390525"/>
          </a:xfrm>
          <a:prstGeom prst="rect">
            <a:avLst/>
          </a:prstGeom>
        </p:spPr>
      </p:pic>
      <p:cxnSp>
        <p:nvCxnSpPr>
          <p:cNvPr id="63" name="直接连接符 62"/>
          <p:cNvCxnSpPr/>
          <p:nvPr/>
        </p:nvCxnSpPr>
        <p:spPr>
          <a:xfrm flipV="1">
            <a:off x="6142990" y="4363720"/>
            <a:ext cx="2425065" cy="86487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图片 38" descr="资源 3@4x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7630" y="5543550"/>
            <a:ext cx="1849120" cy="390525"/>
          </a:xfrm>
          <a:prstGeom prst="rect">
            <a:avLst/>
          </a:prstGeom>
        </p:spPr>
      </p:pic>
      <p:pic>
        <p:nvPicPr>
          <p:cNvPr id="65" name="图片 64" descr="资源 3@4x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1280" y="5537200"/>
            <a:ext cx="1849120" cy="390525"/>
          </a:xfrm>
          <a:prstGeom prst="rect">
            <a:avLst/>
          </a:prstGeom>
        </p:spPr>
      </p:pic>
      <p:pic>
        <p:nvPicPr>
          <p:cNvPr id="66" name="图片 65" descr="资源 3@4x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42070" y="5537200"/>
            <a:ext cx="1849120" cy="390525"/>
          </a:xfrm>
          <a:prstGeom prst="rect">
            <a:avLst/>
          </a:prstGeom>
        </p:spPr>
      </p:pic>
      <p:cxnSp>
        <p:nvCxnSpPr>
          <p:cNvPr id="67" name="直接连接符 66"/>
          <p:cNvCxnSpPr/>
          <p:nvPr/>
        </p:nvCxnSpPr>
        <p:spPr>
          <a:xfrm flipV="1">
            <a:off x="8651240" y="1915795"/>
            <a:ext cx="2425065" cy="86487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60000" y="360000"/>
            <a:ext cx="28073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1.</a:t>
            </a:r>
            <a:r>
              <a:rPr lang="en-US" altLang="zh-CN" sz="24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4</a:t>
            </a:r>
            <a:r>
              <a:rPr lang="zh-CN" altLang="en-US" sz="24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 色彩及应用规范</a:t>
            </a:r>
            <a:endParaRPr lang="zh-CN" altLang="en-US" sz="2400">
              <a:solidFill>
                <a:schemeClr val="bg1"/>
              </a:solidFill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35915" y="1800225"/>
            <a:ext cx="2869565" cy="2399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标准色主要用于衬托表现品牌理念和象征意义，以增强表达</a:t>
            </a: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品牌</a:t>
            </a: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的独特与活力。标准色可以用于图形、图表和表格等。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>
              <a:lnSpc>
                <a:spcPct val="150000"/>
              </a:lnSpc>
            </a:pP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图形样式：线性渐变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起点：蓝色（</a:t>
            </a:r>
            <a:r>
              <a:rPr lang="en-US" altLang="zh-CN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#</a:t>
            </a: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00a6f9</a:t>
            </a: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）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终点：绿色（</a:t>
            </a:r>
            <a:r>
              <a:rPr lang="en-US" altLang="zh-CN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#</a:t>
            </a: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81bd0a）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角度：</a:t>
            </a:r>
            <a:r>
              <a:rPr lang="en-US" altLang="zh-CN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0</a:t>
            </a: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度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>
              <a:lnSpc>
                <a:spcPct val="150000"/>
              </a:lnSpc>
            </a:pP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文字样式：单色（</a:t>
            </a:r>
            <a:r>
              <a:rPr lang="en-US" altLang="zh-CN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#000000</a:t>
            </a: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  <a:sym typeface="+mn-ea"/>
              </a:rPr>
              <a:t>）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35870" y="1368000"/>
            <a:ext cx="1325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>
                <a:latin typeface="Source Han Sans CN Regular" panose="020B0600000000000000" charset="-122"/>
                <a:ea typeface="Source Han Sans CN Regular" panose="020B0600000000000000" charset="-122"/>
                <a:cs typeface="微软雅黑" panose="020B0503020204020204" charset="-122"/>
                <a:sym typeface="+mn-ea"/>
              </a:rPr>
              <a:t>标准色规范</a:t>
            </a:r>
            <a:endParaRPr lang="zh-CN" altLang="en-US">
              <a:latin typeface="Source Han Sans CN Regular" panose="020B0600000000000000" charset="-122"/>
              <a:ea typeface="Source Han Sans CN Regular" panose="020B0600000000000000" charset="-122"/>
              <a:cs typeface="微软雅黑" panose="020B0503020204020204" charset="-122"/>
              <a:sym typeface="+mn-ea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3600000" y="1584000"/>
            <a:ext cx="7920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图片 21" descr="资源 1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62320" y="2014220"/>
            <a:ext cx="3395980" cy="716915"/>
          </a:xfrm>
          <a:prstGeom prst="rect">
            <a:avLst/>
          </a:prstGeom>
        </p:spPr>
      </p:pic>
      <p:grpSp>
        <p:nvGrpSpPr>
          <p:cNvPr id="13" name="组合 12"/>
          <p:cNvGrpSpPr/>
          <p:nvPr/>
        </p:nvGrpSpPr>
        <p:grpSpPr>
          <a:xfrm>
            <a:off x="3599815" y="3045460"/>
            <a:ext cx="3877945" cy="1387475"/>
            <a:chOff x="6780" y="4794"/>
            <a:chExt cx="6107" cy="2185"/>
          </a:xfrm>
        </p:grpSpPr>
        <p:sp>
          <p:nvSpPr>
            <p:cNvPr id="24" name="文本框 23"/>
            <p:cNvSpPr txBox="1"/>
            <p:nvPr/>
          </p:nvSpPr>
          <p:spPr>
            <a:xfrm>
              <a:off x="6780" y="6108"/>
              <a:ext cx="1821" cy="8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altLang="zh-CN" sz="1000">
                  <a:latin typeface="Source Han Sans CN Regular" panose="020B0600000000000000" charset="-122"/>
                  <a:ea typeface="Source Han Sans CN Regular" panose="020B0600000000000000" charset="-122"/>
                  <a:cs typeface="Arial Regular" panose="020B0604020202090204" charset="0"/>
                </a:rPr>
                <a:t>#</a:t>
              </a:r>
              <a:r>
                <a:rPr lang="zh-CN" altLang="en-US" sz="1000">
                  <a:latin typeface="Source Han Sans CN Regular" panose="020B0600000000000000" charset="-122"/>
                  <a:ea typeface="Source Han Sans CN Regular" panose="020B0600000000000000" charset="-122"/>
                  <a:cs typeface="Arial Regular" panose="020B0604020202090204" charset="0"/>
                </a:rPr>
                <a:t>00a6f9</a:t>
              </a:r>
              <a:endPara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Arial Regular" panose="020B0604020202090204" charset="0"/>
              </a:endParaRPr>
            </a:p>
            <a:p>
              <a:pPr algn="l"/>
              <a:r>
                <a:rPr lang="en-US" altLang="zh-CN" sz="1000">
                  <a:latin typeface="Source Han Sans CN Regular" panose="020B0600000000000000" charset="-122"/>
                  <a:ea typeface="Source Han Sans CN Regular" panose="020B0600000000000000" charset="-122"/>
                  <a:cs typeface="Arial Regular" panose="020B0604020202090204" charset="0"/>
                </a:rPr>
                <a:t>C72  M24  Y0  K0</a:t>
              </a:r>
              <a:endPara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Arial Regular" panose="020B0604020202090204" charset="0"/>
              </a:endParaRPr>
            </a:p>
            <a:p>
              <a:pPr algn="l"/>
              <a:r>
                <a:rPr lang="en-US" altLang="zh-CN" sz="1000">
                  <a:latin typeface="Source Han Sans CN Regular" panose="020B0600000000000000" charset="-122"/>
                  <a:ea typeface="Source Han Sans CN Regular" panose="020B0600000000000000" charset="-122"/>
                  <a:cs typeface="Arial Regular" panose="020B0604020202090204" charset="0"/>
                </a:rPr>
                <a:t>R</a:t>
              </a:r>
              <a:r>
                <a:rPr lang="en-US" altLang="zh-CN" sz="1000">
                  <a:latin typeface="Source Han Sans CN Regular" panose="020B0600000000000000" charset="-122"/>
                  <a:ea typeface="Source Han Sans CN Regular" panose="020B0600000000000000" charset="-122"/>
                  <a:cs typeface="Arial Regular" panose="020B0604020202090204" charset="0"/>
                  <a:sym typeface="+mn-ea"/>
                </a:rPr>
                <a:t>0    </a:t>
              </a:r>
              <a:r>
                <a:rPr lang="en-US" altLang="zh-CN" sz="1000">
                  <a:latin typeface="Source Han Sans CN Regular" panose="020B0600000000000000" charset="-122"/>
                  <a:ea typeface="Source Han Sans CN Regular" panose="020B0600000000000000" charset="-122"/>
                  <a:cs typeface="Arial Regular" panose="020B0604020202090204" charset="0"/>
                </a:rPr>
                <a:t>G</a:t>
              </a:r>
              <a:r>
                <a:rPr lang="en-US" altLang="zh-CN" sz="1000">
                  <a:latin typeface="Source Han Sans CN Regular" panose="020B0600000000000000" charset="-122"/>
                  <a:ea typeface="Source Han Sans CN Regular" panose="020B0600000000000000" charset="-122"/>
                  <a:cs typeface="Arial Regular" panose="020B0604020202090204" charset="0"/>
                  <a:sym typeface="+mn-ea"/>
                </a:rPr>
                <a:t>166    </a:t>
              </a:r>
              <a:r>
                <a:rPr lang="en-US" altLang="zh-CN" sz="1000">
                  <a:latin typeface="Source Han Sans CN Regular" panose="020B0600000000000000" charset="-122"/>
                  <a:ea typeface="Source Han Sans CN Regular" panose="020B0600000000000000" charset="-122"/>
                  <a:cs typeface="Arial Regular" panose="020B0604020202090204" charset="0"/>
                </a:rPr>
                <a:t>B</a:t>
              </a:r>
              <a:r>
                <a:rPr lang="en-US" altLang="zh-CN" sz="1000">
                  <a:latin typeface="Source Han Sans CN Regular" panose="020B0600000000000000" charset="-122"/>
                  <a:ea typeface="Source Han Sans CN Regular" panose="020B0600000000000000" charset="-122"/>
                  <a:cs typeface="Arial Regular" panose="020B0604020202090204" charset="0"/>
                  <a:sym typeface="+mn-ea"/>
                </a:rPr>
                <a:t>249</a:t>
              </a:r>
              <a:endPara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Arial Regular" panose="020B0604020202090204" charset="0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10955" y="6108"/>
              <a:ext cx="1932" cy="8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altLang="zh-CN" sz="1000">
                  <a:latin typeface="Source Han Sans CN Regular" panose="020B0600000000000000" charset="-122"/>
                  <a:ea typeface="Source Han Sans CN Regular" panose="020B0600000000000000" charset="-122"/>
                  <a:cs typeface="Arial Regular" panose="020B0604020202090204" charset="0"/>
                </a:rPr>
                <a:t>#</a:t>
              </a:r>
              <a:r>
                <a:rPr lang="zh-CN" altLang="en-US" sz="1000">
                  <a:latin typeface="Source Han Sans CN Regular" panose="020B0600000000000000" charset="-122"/>
                  <a:ea typeface="Source Han Sans CN Regular" panose="020B0600000000000000" charset="-122"/>
                  <a:cs typeface="Arial Regular" panose="020B0604020202090204" charset="0"/>
                </a:rPr>
                <a:t>81bd0a</a:t>
              </a:r>
              <a:endPara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Arial Regular" panose="020B0604020202090204" charset="0"/>
              </a:endParaRPr>
            </a:p>
            <a:p>
              <a:pPr algn="l"/>
              <a:r>
                <a:rPr lang="en-US" altLang="zh-CN" sz="1000">
                  <a:latin typeface="Source Han Sans CN Regular" panose="020B0600000000000000" charset="-122"/>
                  <a:ea typeface="Source Han Sans CN Regular" panose="020B0600000000000000" charset="-122"/>
                  <a:cs typeface="Arial Regular" panose="020B0604020202090204" charset="0"/>
                  <a:sym typeface="+mn-ea"/>
                </a:rPr>
                <a:t>C57  M8  Y100  K0</a:t>
              </a:r>
              <a:endPara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Arial Regular" panose="020B0604020202090204" charset="0"/>
              </a:endParaRPr>
            </a:p>
            <a:p>
              <a:pPr algn="l"/>
              <a:r>
                <a:rPr lang="en-US" altLang="zh-CN" sz="1000">
                  <a:latin typeface="Source Han Sans CN Regular" panose="020B0600000000000000" charset="-122"/>
                  <a:ea typeface="Source Han Sans CN Regular" panose="020B0600000000000000" charset="-122"/>
                  <a:cs typeface="Arial Regular" panose="020B0604020202090204" charset="0"/>
                </a:rPr>
                <a:t>R</a:t>
              </a:r>
              <a:r>
                <a:rPr lang="en-US" altLang="zh-CN" sz="1000">
                  <a:latin typeface="Source Han Sans CN Regular" panose="020B0600000000000000" charset="-122"/>
                  <a:ea typeface="Source Han Sans CN Regular" panose="020B0600000000000000" charset="-122"/>
                  <a:cs typeface="Arial Regular" panose="020B0604020202090204" charset="0"/>
                  <a:sym typeface="+mn-ea"/>
                </a:rPr>
                <a:t>129    </a:t>
              </a:r>
              <a:r>
                <a:rPr lang="en-US" altLang="zh-CN" sz="1000">
                  <a:latin typeface="Source Han Sans CN Regular" panose="020B0600000000000000" charset="-122"/>
                  <a:ea typeface="Source Han Sans CN Regular" panose="020B0600000000000000" charset="-122"/>
                  <a:cs typeface="Arial Regular" panose="020B0604020202090204" charset="0"/>
                </a:rPr>
                <a:t>G</a:t>
              </a:r>
              <a:r>
                <a:rPr lang="en-US" altLang="zh-CN" sz="1000">
                  <a:latin typeface="Source Han Sans CN Regular" panose="020B0600000000000000" charset="-122"/>
                  <a:ea typeface="Source Han Sans CN Regular" panose="020B0600000000000000" charset="-122"/>
                  <a:cs typeface="Arial Regular" panose="020B0604020202090204" charset="0"/>
                  <a:sym typeface="+mn-ea"/>
                </a:rPr>
                <a:t>189    </a:t>
              </a:r>
              <a:r>
                <a:rPr lang="en-US" altLang="zh-CN" sz="1000">
                  <a:latin typeface="Source Han Sans CN Regular" panose="020B0600000000000000" charset="-122"/>
                  <a:ea typeface="Source Han Sans CN Regular" panose="020B0600000000000000" charset="-122"/>
                  <a:cs typeface="Arial Regular" panose="020B0604020202090204" charset="0"/>
                </a:rPr>
                <a:t>B10</a:t>
              </a:r>
              <a:endParaRPr lang="en-US" altLang="zh-CN" sz="1000">
                <a:latin typeface="Source Han Sans CN Regular" panose="020B0600000000000000" charset="-122"/>
                <a:ea typeface="Source Han Sans CN Regular" panose="020B0600000000000000" charset="-122"/>
                <a:cs typeface="Arial Regular" panose="020B0604020202090204" charset="0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7084" y="4794"/>
              <a:ext cx="4204" cy="816"/>
            </a:xfrm>
            <a:prstGeom prst="rect">
              <a:avLst/>
            </a:prstGeom>
            <a:gradFill>
              <a:gsLst>
                <a:gs pos="0">
                  <a:srgbClr val="00A6F9"/>
                </a:gs>
                <a:gs pos="100000">
                  <a:srgbClr val="81BD0A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流程图: 离页连接符 26"/>
            <p:cNvSpPr/>
            <p:nvPr/>
          </p:nvSpPr>
          <p:spPr>
            <a:xfrm rot="10800000">
              <a:off x="6971" y="5639"/>
              <a:ext cx="226" cy="340"/>
            </a:xfrm>
            <a:prstGeom prst="flowChartOffpageConnector">
              <a:avLst/>
            </a:prstGeom>
            <a:solidFill>
              <a:srgbClr val="00A6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流程图: 离页连接符 27"/>
            <p:cNvSpPr/>
            <p:nvPr/>
          </p:nvSpPr>
          <p:spPr>
            <a:xfrm rot="10800000">
              <a:off x="11185" y="5639"/>
              <a:ext cx="226" cy="340"/>
            </a:xfrm>
            <a:prstGeom prst="flowChartOffpageConnector">
              <a:avLst/>
            </a:prstGeom>
            <a:solidFill>
              <a:srgbClr val="80BD0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8851900" y="3058160"/>
            <a:ext cx="2668905" cy="1377315"/>
            <a:chOff x="13610" y="4814"/>
            <a:chExt cx="4203" cy="2169"/>
          </a:xfrm>
        </p:grpSpPr>
        <p:sp>
          <p:nvSpPr>
            <p:cNvPr id="2" name="矩形 1"/>
            <p:cNvSpPr/>
            <p:nvPr/>
          </p:nvSpPr>
          <p:spPr>
            <a:xfrm>
              <a:off x="13610" y="4814"/>
              <a:ext cx="4203" cy="79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14591" y="6112"/>
              <a:ext cx="1971" cy="8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l"/>
              <a:r>
                <a:rPr lang="en-US" altLang="zh-CN" sz="1000">
                  <a:latin typeface="Source Han Sans CN Regular" panose="020B0600000000000000" charset="-122"/>
                  <a:ea typeface="Source Han Sans CN Regular" panose="020B0600000000000000" charset="-122"/>
                  <a:cs typeface="Arial Regular" panose="020B0604020202090204" charset="0"/>
                </a:rPr>
                <a:t>#</a:t>
              </a:r>
              <a:r>
                <a:rPr lang="zh-CN" altLang="en-US" sz="1000">
                  <a:latin typeface="Source Han Sans CN Regular" panose="020B0600000000000000" charset="-122"/>
                  <a:ea typeface="Source Han Sans CN Regular" panose="020B0600000000000000" charset="-122"/>
                  <a:cs typeface="Arial Regular" panose="020B0604020202090204" charset="0"/>
                </a:rPr>
                <a:t>00</a:t>
              </a:r>
              <a:r>
                <a:rPr lang="en-US" altLang="zh-CN" sz="1000">
                  <a:latin typeface="Source Han Sans CN Regular" panose="020B0600000000000000" charset="-122"/>
                  <a:ea typeface="Source Han Sans CN Regular" panose="020B0600000000000000" charset="-122"/>
                  <a:cs typeface="Arial Regular" panose="020B0604020202090204" charset="0"/>
                </a:rPr>
                <a:t>0000</a:t>
              </a:r>
              <a:endPara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Arial Regular" panose="020B0604020202090204" charset="0"/>
              </a:endParaRPr>
            </a:p>
            <a:p>
              <a:pPr algn="l"/>
              <a:r>
                <a:rPr lang="en-US" altLang="zh-CN" sz="1000">
                  <a:latin typeface="Source Han Sans CN Regular" panose="020B0600000000000000" charset="-122"/>
                  <a:ea typeface="Source Han Sans CN Regular" panose="020B0600000000000000" charset="-122"/>
                  <a:cs typeface="Arial Regular" panose="020B0604020202090204" charset="0"/>
                </a:rPr>
                <a:t>C93  M88  Y89  K80</a:t>
              </a:r>
              <a:endPara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Arial Regular" panose="020B0604020202090204" charset="0"/>
              </a:endParaRPr>
            </a:p>
            <a:p>
              <a:pPr algn="l"/>
              <a:r>
                <a:rPr lang="en-US" altLang="zh-CN" sz="1000">
                  <a:latin typeface="Source Han Sans CN Regular" panose="020B0600000000000000" charset="-122"/>
                  <a:ea typeface="Source Han Sans CN Regular" panose="020B0600000000000000" charset="-122"/>
                  <a:cs typeface="Arial Regular" panose="020B0604020202090204" charset="0"/>
                </a:rPr>
                <a:t>R</a:t>
              </a:r>
              <a:r>
                <a:rPr lang="en-US" altLang="zh-CN" sz="1000">
                  <a:latin typeface="Source Han Sans CN Regular" panose="020B0600000000000000" charset="-122"/>
                  <a:ea typeface="Source Han Sans CN Regular" panose="020B0600000000000000" charset="-122"/>
                  <a:cs typeface="Arial Regular" panose="020B0604020202090204" charset="0"/>
                  <a:sym typeface="+mn-ea"/>
                </a:rPr>
                <a:t>0    </a:t>
              </a:r>
              <a:r>
                <a:rPr lang="en-US" altLang="zh-CN" sz="1000">
                  <a:latin typeface="Source Han Sans CN Regular" panose="020B0600000000000000" charset="-122"/>
                  <a:ea typeface="Source Han Sans CN Regular" panose="020B0600000000000000" charset="-122"/>
                  <a:cs typeface="Arial Regular" panose="020B0604020202090204" charset="0"/>
                </a:rPr>
                <a:t>G</a:t>
              </a:r>
              <a:r>
                <a:rPr lang="en-US" altLang="zh-CN" sz="1000">
                  <a:latin typeface="Source Han Sans CN Regular" panose="020B0600000000000000" charset="-122"/>
                  <a:ea typeface="Source Han Sans CN Regular" panose="020B0600000000000000" charset="-122"/>
                  <a:cs typeface="Arial Regular" panose="020B0604020202090204" charset="0"/>
                  <a:sym typeface="+mn-ea"/>
                </a:rPr>
                <a:t>0    </a:t>
              </a:r>
              <a:r>
                <a:rPr lang="en-US" altLang="zh-CN" sz="1000">
                  <a:latin typeface="Source Han Sans CN Regular" panose="020B0600000000000000" charset="-122"/>
                  <a:ea typeface="Source Han Sans CN Regular" panose="020B0600000000000000" charset="-122"/>
                  <a:cs typeface="Arial Regular" panose="020B0604020202090204" charset="0"/>
                </a:rPr>
                <a:t>B</a:t>
              </a:r>
              <a:r>
                <a:rPr lang="en-US" altLang="zh-CN" sz="1000">
                  <a:latin typeface="Source Han Sans CN Regular" panose="020B0600000000000000" charset="-122"/>
                  <a:ea typeface="Source Han Sans CN Regular" panose="020B0600000000000000" charset="-122"/>
                  <a:cs typeface="Arial Regular" panose="020B0604020202090204" charset="0"/>
                  <a:sym typeface="+mn-ea"/>
                </a:rPr>
                <a:t>0</a:t>
              </a:r>
              <a:endPara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Arial Regular" panose="020B0604020202090204" charset="0"/>
              </a:endParaRPr>
            </a:p>
          </p:txBody>
        </p:sp>
        <p:sp>
          <p:nvSpPr>
            <p:cNvPr id="10" name="流程图: 离页连接符 9"/>
            <p:cNvSpPr/>
            <p:nvPr/>
          </p:nvSpPr>
          <p:spPr>
            <a:xfrm rot="10800000">
              <a:off x="15599" y="5642"/>
              <a:ext cx="226" cy="340"/>
            </a:xfrm>
            <a:prstGeom prst="flowChartOffpageConnector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60000" y="360000"/>
            <a:ext cx="28073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1.</a:t>
            </a:r>
            <a:r>
              <a:rPr lang="en-US" altLang="zh-CN" sz="24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5</a:t>
            </a:r>
            <a:r>
              <a:rPr lang="zh-CN" altLang="en-US" sz="2400">
                <a:solidFill>
                  <a:schemeClr val="bg1"/>
                </a:solidFill>
                <a:latin typeface="Source Han Sans CN Regular" panose="020B0600000000000000" charset="-122"/>
                <a:ea typeface="Source Han Sans CN Regular" panose="020B0600000000000000" charset="-122"/>
                <a:cs typeface="Source Han Sans CN Regular" panose="020B0600000000000000" charset="-122"/>
              </a:rPr>
              <a:t> 图形及应用规范</a:t>
            </a:r>
            <a:endParaRPr lang="zh-CN" altLang="en-US" sz="2400">
              <a:solidFill>
                <a:schemeClr val="bg1"/>
              </a:solidFill>
              <a:latin typeface="Source Han Sans CN Regular" panose="020B0600000000000000" charset="-122"/>
              <a:ea typeface="Source Han Sans CN Regular" panose="020B0600000000000000" charset="-122"/>
              <a:cs typeface="Source Han Sans CN Regular" panose="020B0600000000000000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35915" y="1800225"/>
            <a:ext cx="286956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微软雅黑" panose="020B0503020204020204" charset="-122"/>
              </a:rPr>
              <a:t>本页展示品牌标志的一些常见的错误应用，请在推广应用中避免。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35870" y="1368000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>
                <a:latin typeface="Source Han Sans CN Regular" panose="020B0600000000000000" charset="-122"/>
                <a:ea typeface="Source Han Sans CN Regular" panose="020B0600000000000000" charset="-122"/>
                <a:cs typeface="微软雅黑" panose="020B0503020204020204" charset="-122"/>
                <a:sym typeface="+mn-ea"/>
              </a:rPr>
              <a:t>标志错误应用</a:t>
            </a:r>
            <a:endParaRPr lang="zh-CN" altLang="en-US">
              <a:latin typeface="Source Han Sans CN Regular" panose="020B0600000000000000" charset="-122"/>
              <a:ea typeface="Source Han Sans CN Regular" panose="020B0600000000000000" charset="-122"/>
              <a:cs typeface="微软雅黑" panose="020B0503020204020204" charset="-122"/>
              <a:sym typeface="+mn-ea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3600000" y="1584000"/>
            <a:ext cx="7920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3528245" y="1844675"/>
            <a:ext cx="690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</a:rPr>
              <a:t>正确应用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528245" y="4200525"/>
            <a:ext cx="690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000">
                <a:latin typeface="Source Han Sans CN Regular" panose="020B0600000000000000" charset="-122"/>
                <a:ea typeface="Source Han Sans CN Regular" panose="020B0600000000000000" charset="-122"/>
              </a:rPr>
              <a:t>错误应用</a:t>
            </a:r>
            <a:endParaRPr lang="zh-CN" altLang="en-US" sz="1000">
              <a:latin typeface="Source Han Sans CN Regular" panose="020B0600000000000000" charset="-122"/>
              <a:ea typeface="Source Han Sans CN Regular" panose="020B0600000000000000" charset="-122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3596825" y="4099235"/>
            <a:ext cx="7920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组合 25"/>
          <p:cNvGrpSpPr/>
          <p:nvPr/>
        </p:nvGrpSpPr>
        <p:grpSpPr>
          <a:xfrm rot="0">
            <a:off x="6358890" y="4610735"/>
            <a:ext cx="431800" cy="431800"/>
            <a:chOff x="10054" y="7212"/>
            <a:chExt cx="680" cy="680"/>
          </a:xfrm>
        </p:grpSpPr>
        <p:sp>
          <p:nvSpPr>
            <p:cNvPr id="20" name="椭圆 19"/>
            <p:cNvSpPr/>
            <p:nvPr/>
          </p:nvSpPr>
          <p:spPr>
            <a:xfrm>
              <a:off x="10054" y="7212"/>
              <a:ext cx="680" cy="68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5" name="组合 24"/>
            <p:cNvGrpSpPr/>
            <p:nvPr/>
          </p:nvGrpSpPr>
          <p:grpSpPr>
            <a:xfrm rot="2700000">
              <a:off x="10195" y="7354"/>
              <a:ext cx="398" cy="396"/>
              <a:chOff x="10740" y="6618"/>
              <a:chExt cx="398" cy="396"/>
            </a:xfrm>
          </p:grpSpPr>
          <p:cxnSp>
            <p:nvCxnSpPr>
              <p:cNvPr id="22" name="直接连接符 21"/>
              <p:cNvCxnSpPr/>
              <p:nvPr/>
            </p:nvCxnSpPr>
            <p:spPr>
              <a:xfrm>
                <a:off x="10740" y="6816"/>
                <a:ext cx="398" cy="0"/>
              </a:xfrm>
              <a:prstGeom prst="line">
                <a:avLst/>
              </a:prstGeom>
              <a:ln w="127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/>
              <p:cNvCxnSpPr/>
              <p:nvPr/>
            </p:nvCxnSpPr>
            <p:spPr>
              <a:xfrm>
                <a:off x="10939" y="6618"/>
                <a:ext cx="0" cy="397"/>
              </a:xfrm>
              <a:prstGeom prst="line">
                <a:avLst/>
              </a:prstGeom>
              <a:ln w="127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" name="组合 26"/>
          <p:cNvGrpSpPr/>
          <p:nvPr/>
        </p:nvGrpSpPr>
        <p:grpSpPr>
          <a:xfrm rot="0">
            <a:off x="6358890" y="5543550"/>
            <a:ext cx="431800" cy="431800"/>
            <a:chOff x="10054" y="7212"/>
            <a:chExt cx="680" cy="680"/>
          </a:xfrm>
        </p:grpSpPr>
        <p:sp>
          <p:nvSpPr>
            <p:cNvPr id="28" name="椭圆 27"/>
            <p:cNvSpPr/>
            <p:nvPr/>
          </p:nvSpPr>
          <p:spPr>
            <a:xfrm>
              <a:off x="10054" y="7212"/>
              <a:ext cx="680" cy="68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9" name="组合 28"/>
            <p:cNvGrpSpPr/>
            <p:nvPr/>
          </p:nvGrpSpPr>
          <p:grpSpPr>
            <a:xfrm rot="2700000">
              <a:off x="10195" y="7354"/>
              <a:ext cx="398" cy="396"/>
              <a:chOff x="10740" y="6618"/>
              <a:chExt cx="398" cy="396"/>
            </a:xfrm>
          </p:grpSpPr>
          <p:cxnSp>
            <p:nvCxnSpPr>
              <p:cNvPr id="30" name="直接连接符 29"/>
              <p:cNvCxnSpPr/>
              <p:nvPr/>
            </p:nvCxnSpPr>
            <p:spPr>
              <a:xfrm>
                <a:off x="10740" y="6816"/>
                <a:ext cx="398" cy="0"/>
              </a:xfrm>
              <a:prstGeom prst="line">
                <a:avLst/>
              </a:prstGeom>
              <a:ln w="127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/>
            </p:nvCxnSpPr>
            <p:spPr>
              <a:xfrm>
                <a:off x="10939" y="6618"/>
                <a:ext cx="0" cy="397"/>
              </a:xfrm>
              <a:prstGeom prst="line">
                <a:avLst/>
              </a:prstGeom>
              <a:ln w="127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" name="组合 36"/>
          <p:cNvGrpSpPr/>
          <p:nvPr/>
        </p:nvGrpSpPr>
        <p:grpSpPr>
          <a:xfrm rot="0">
            <a:off x="9974580" y="5151120"/>
            <a:ext cx="431800" cy="431800"/>
            <a:chOff x="10054" y="7212"/>
            <a:chExt cx="680" cy="680"/>
          </a:xfrm>
        </p:grpSpPr>
        <p:sp>
          <p:nvSpPr>
            <p:cNvPr id="38" name="椭圆 37"/>
            <p:cNvSpPr/>
            <p:nvPr/>
          </p:nvSpPr>
          <p:spPr>
            <a:xfrm>
              <a:off x="10054" y="7212"/>
              <a:ext cx="680" cy="68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9" name="组合 38"/>
            <p:cNvGrpSpPr/>
            <p:nvPr/>
          </p:nvGrpSpPr>
          <p:grpSpPr>
            <a:xfrm rot="2700000">
              <a:off x="10195" y="7354"/>
              <a:ext cx="398" cy="396"/>
              <a:chOff x="10740" y="6618"/>
              <a:chExt cx="398" cy="396"/>
            </a:xfrm>
          </p:grpSpPr>
          <p:cxnSp>
            <p:nvCxnSpPr>
              <p:cNvPr id="40" name="直接连接符 39"/>
              <p:cNvCxnSpPr/>
              <p:nvPr/>
            </p:nvCxnSpPr>
            <p:spPr>
              <a:xfrm>
                <a:off x="10740" y="6816"/>
                <a:ext cx="398" cy="0"/>
              </a:xfrm>
              <a:prstGeom prst="line">
                <a:avLst/>
              </a:prstGeom>
              <a:ln w="127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/>
              <p:cNvCxnSpPr/>
              <p:nvPr/>
            </p:nvCxnSpPr>
            <p:spPr>
              <a:xfrm>
                <a:off x="10939" y="6618"/>
                <a:ext cx="0" cy="397"/>
              </a:xfrm>
              <a:prstGeom prst="line">
                <a:avLst/>
              </a:prstGeom>
              <a:ln w="127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" name="组合 10"/>
          <p:cNvGrpSpPr/>
          <p:nvPr/>
        </p:nvGrpSpPr>
        <p:grpSpPr>
          <a:xfrm>
            <a:off x="9974580" y="3025140"/>
            <a:ext cx="431800" cy="431800"/>
            <a:chOff x="10055" y="4152"/>
            <a:chExt cx="680" cy="680"/>
          </a:xfrm>
        </p:grpSpPr>
        <p:sp>
          <p:nvSpPr>
            <p:cNvPr id="43" name="椭圆 42"/>
            <p:cNvSpPr/>
            <p:nvPr/>
          </p:nvSpPr>
          <p:spPr>
            <a:xfrm>
              <a:off x="10055" y="4152"/>
              <a:ext cx="680" cy="68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48" name="组合 47"/>
            <p:cNvGrpSpPr/>
            <p:nvPr/>
          </p:nvGrpSpPr>
          <p:grpSpPr>
            <a:xfrm rot="2700000">
              <a:off x="10260" y="4247"/>
              <a:ext cx="227" cy="350"/>
              <a:chOff x="10168" y="4294"/>
              <a:chExt cx="227" cy="350"/>
            </a:xfrm>
          </p:grpSpPr>
          <p:cxnSp>
            <p:nvCxnSpPr>
              <p:cNvPr id="45" name="直接连接符 44"/>
              <p:cNvCxnSpPr/>
              <p:nvPr/>
            </p:nvCxnSpPr>
            <p:spPr>
              <a:xfrm>
                <a:off x="10168" y="4634"/>
                <a:ext cx="227" cy="0"/>
              </a:xfrm>
              <a:prstGeom prst="lin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接连接符 45"/>
              <p:cNvCxnSpPr/>
              <p:nvPr/>
            </p:nvCxnSpPr>
            <p:spPr>
              <a:xfrm>
                <a:off x="10395" y="4294"/>
                <a:ext cx="0" cy="351"/>
              </a:xfrm>
              <a:prstGeom prst="lin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96640" y="2158365"/>
            <a:ext cx="6115685" cy="1838960"/>
          </a:xfrm>
          <a:prstGeom prst="rect">
            <a:avLst/>
          </a:prstGeom>
        </p:spPr>
      </p:pic>
      <p:grpSp>
        <p:nvGrpSpPr>
          <p:cNvPr id="15" name="组合 14"/>
          <p:cNvGrpSpPr/>
          <p:nvPr/>
        </p:nvGrpSpPr>
        <p:grpSpPr>
          <a:xfrm>
            <a:off x="3740150" y="4540885"/>
            <a:ext cx="2160270" cy="751205"/>
            <a:chOff x="5890" y="7038"/>
            <a:chExt cx="3402" cy="1183"/>
          </a:xfrm>
        </p:grpSpPr>
        <p:pic>
          <p:nvPicPr>
            <p:cNvPr id="44" name="图片 43" descr="OpenHarmony logo-2-0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90" y="7038"/>
              <a:ext cx="3403" cy="902"/>
            </a:xfrm>
            <a:prstGeom prst="rect">
              <a:avLst/>
            </a:prstGeom>
          </p:spPr>
        </p:pic>
        <p:sp>
          <p:nvSpPr>
            <p:cNvPr id="2" name="文本框 1"/>
            <p:cNvSpPr txBox="1"/>
            <p:nvPr/>
          </p:nvSpPr>
          <p:spPr>
            <a:xfrm>
              <a:off x="6644" y="7715"/>
              <a:ext cx="1996" cy="5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>
                <a:lnSpc>
                  <a:spcPct val="150000"/>
                </a:lnSpc>
              </a:pPr>
              <a:r>
                <a:rPr lang="zh-CN" altLang="en-US" sz="1000">
                  <a:latin typeface="Source Han Sans CN Regular" panose="020B0600000000000000" charset="-122"/>
                  <a:ea typeface="Source Han Sans CN Regular" panose="020B0600000000000000" charset="-122"/>
                  <a:cs typeface="微软雅黑" panose="020B0503020204020204" charset="-122"/>
                </a:rPr>
                <a:t>文字颜色错误</a:t>
              </a:r>
              <a:endPara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微软雅黑" panose="020B0503020204020204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3596640" y="5454015"/>
            <a:ext cx="2447290" cy="1186180"/>
            <a:chOff x="5664" y="8476"/>
            <a:chExt cx="3854" cy="1868"/>
          </a:xfrm>
        </p:grpSpPr>
        <p:grpSp>
          <p:nvGrpSpPr>
            <p:cNvPr id="17" name="组合 16"/>
            <p:cNvGrpSpPr/>
            <p:nvPr/>
          </p:nvGrpSpPr>
          <p:grpSpPr>
            <a:xfrm>
              <a:off x="5664" y="8476"/>
              <a:ext cx="3854" cy="1360"/>
              <a:chOff x="5664" y="6989"/>
              <a:chExt cx="3854" cy="1360"/>
            </a:xfrm>
          </p:grpSpPr>
          <p:sp>
            <p:nvSpPr>
              <p:cNvPr id="12" name="矩形 11"/>
              <p:cNvSpPr/>
              <p:nvPr/>
            </p:nvSpPr>
            <p:spPr>
              <a:xfrm>
                <a:off x="5664" y="6989"/>
                <a:ext cx="3855" cy="1360"/>
              </a:xfrm>
              <a:prstGeom prst="rect">
                <a:avLst/>
              </a:prstGeom>
              <a:solidFill>
                <a:srgbClr val="23181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pic>
            <p:nvPicPr>
              <p:cNvPr id="16" name="图片 15" descr="资源 1@4x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94" y="7330"/>
                <a:ext cx="2794" cy="592"/>
              </a:xfrm>
              <a:prstGeom prst="rect">
                <a:avLst/>
              </a:prstGeom>
            </p:spPr>
          </p:pic>
        </p:grpSp>
        <p:sp>
          <p:nvSpPr>
            <p:cNvPr id="3" name="文本框 2"/>
            <p:cNvSpPr txBox="1"/>
            <p:nvPr/>
          </p:nvSpPr>
          <p:spPr>
            <a:xfrm>
              <a:off x="6423" y="9837"/>
              <a:ext cx="2335" cy="5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>
                <a:lnSpc>
                  <a:spcPct val="150000"/>
                </a:lnSpc>
              </a:pPr>
              <a:r>
                <a:rPr lang="zh-CN" altLang="en-US" sz="1000">
                  <a:latin typeface="Source Han Sans CN Regular" panose="020B0600000000000000" charset="-122"/>
                  <a:ea typeface="Source Han Sans CN Regular" panose="020B0600000000000000" charset="-122"/>
                  <a:cs typeface="微软雅黑" panose="020B0503020204020204" charset="-122"/>
                </a:rPr>
                <a:t>图形与文字应同步反白</a:t>
              </a:r>
              <a:endPara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微软雅黑" panose="020B0503020204020204" charset="-122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7880350" y="4487545"/>
            <a:ext cx="1828800" cy="2152015"/>
            <a:chOff x="12410" y="6954"/>
            <a:chExt cx="2880" cy="3389"/>
          </a:xfrm>
        </p:grpSpPr>
        <p:grpSp>
          <p:nvGrpSpPr>
            <p:cNvPr id="49" name="组合 48"/>
            <p:cNvGrpSpPr/>
            <p:nvPr/>
          </p:nvGrpSpPr>
          <p:grpSpPr>
            <a:xfrm>
              <a:off x="12410" y="6954"/>
              <a:ext cx="2880" cy="2900"/>
              <a:chOff x="12964" y="3507"/>
              <a:chExt cx="3114" cy="3136"/>
            </a:xfrm>
          </p:grpSpPr>
          <p:sp>
            <p:nvSpPr>
              <p:cNvPr id="50" name="矩形 49"/>
              <p:cNvSpPr/>
              <p:nvPr/>
            </p:nvSpPr>
            <p:spPr>
              <a:xfrm>
                <a:off x="12964" y="3507"/>
                <a:ext cx="3115" cy="3136"/>
              </a:xfrm>
              <a:prstGeom prst="rect">
                <a:avLst/>
              </a:prstGeom>
              <a:solidFill>
                <a:srgbClr val="23181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pic>
            <p:nvPicPr>
              <p:cNvPr id="51" name="图片 50" descr="资源 3@4x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543" y="4516"/>
                <a:ext cx="1934" cy="977"/>
              </a:xfrm>
              <a:prstGeom prst="rect">
                <a:avLst/>
              </a:prstGeom>
            </p:spPr>
          </p:pic>
        </p:grpSp>
        <p:sp>
          <p:nvSpPr>
            <p:cNvPr id="4" name="文本框 3"/>
            <p:cNvSpPr txBox="1"/>
            <p:nvPr/>
          </p:nvSpPr>
          <p:spPr>
            <a:xfrm>
              <a:off x="12672" y="9837"/>
              <a:ext cx="2335" cy="5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>
                <a:lnSpc>
                  <a:spcPct val="150000"/>
                </a:lnSpc>
              </a:pPr>
              <a:r>
                <a:rPr lang="zh-CN" altLang="en-US" sz="1000">
                  <a:latin typeface="Source Han Sans CN Regular" panose="020B0600000000000000" charset="-122"/>
                  <a:ea typeface="Source Han Sans CN Regular" panose="020B0600000000000000" charset="-122"/>
                  <a:cs typeface="微软雅黑" panose="020B0503020204020204" charset="-122"/>
                </a:rPr>
                <a:t>图形与文字应同步反白</a:t>
              </a:r>
              <a:endParaRPr lang="zh-CN" altLang="en-US" sz="1000">
                <a:latin typeface="Source Han Sans CN Regular" panose="020B0600000000000000" charset="-122"/>
                <a:ea typeface="Source Han Sans CN Regular" panose="020B0600000000000000" charset="-122"/>
                <a:cs typeface="微软雅黑" panose="020B0503020204020204" charset="-122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A6F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2269</Words>
  <Application>WPS 演示</Application>
  <PresentationFormat>宽屏</PresentationFormat>
  <Paragraphs>205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31" baseType="lpstr">
      <vt:lpstr>Arial</vt:lpstr>
      <vt:lpstr>方正书宋_GBK</vt:lpstr>
      <vt:lpstr>Wingdings</vt:lpstr>
      <vt:lpstr>宋体</vt:lpstr>
      <vt:lpstr>汉仪书宋二KW</vt:lpstr>
      <vt:lpstr>Source Han Sans CN Bold</vt:lpstr>
      <vt:lpstr>HarmonyOS Sans</vt:lpstr>
      <vt:lpstr>Source Han Sans CN Regular</vt:lpstr>
      <vt:lpstr>微软雅黑</vt:lpstr>
      <vt:lpstr>Arial Regular</vt:lpstr>
      <vt:lpstr>jf-openhuninn-1.1</vt:lpstr>
      <vt:lpstr>HarmonyOS Sans SC</vt:lpstr>
      <vt:lpstr>阿里巴巴普惠体</vt:lpstr>
      <vt:lpstr>宋体</vt:lpstr>
      <vt:lpstr>Arial Unicode MS</vt:lpstr>
      <vt:lpstr>Calibri</vt:lpstr>
      <vt:lpstr>Helvetica Neue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cheng</dc:creator>
  <cp:lastModifiedBy>yuesun</cp:lastModifiedBy>
  <cp:revision>313</cp:revision>
  <dcterms:created xsi:type="dcterms:W3CDTF">2022-09-16T07:42:04Z</dcterms:created>
  <dcterms:modified xsi:type="dcterms:W3CDTF">2022-09-16T07:42:04Z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2052-3.6.1.5768</vt:lpwstr>
  </property>
  <property fmtid="{D5CDD505-2E9C-101B-9397-08002B2CF9AE}" pid="3" name="ICV">
    <vt:lpwstr>E18F53AE07C54C4DB822A8D12860678F</vt:lpwstr>
  </property>
</Properties>
</file>